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16"/>
  </p:notesMasterIdLst>
  <p:sldIdLst>
    <p:sldId id="256" r:id="rId5"/>
    <p:sldId id="273" r:id="rId6"/>
    <p:sldId id="258" r:id="rId7"/>
    <p:sldId id="272" r:id="rId8"/>
    <p:sldId id="259" r:id="rId9"/>
    <p:sldId id="267" r:id="rId10"/>
    <p:sldId id="266" r:id="rId11"/>
    <p:sldId id="271" r:id="rId12"/>
    <p:sldId id="269" r:id="rId13"/>
    <p:sldId id="268" r:id="rId14"/>
    <p:sldId id="275"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2CDC3C-2CE6-40BD-A2A4-082A3E787EAA}" v="239" dt="2020-09-23T13:52:14.8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309" autoAdjust="0"/>
    <p:restoredTop sz="86481" autoAdjust="0"/>
  </p:normalViewPr>
  <p:slideViewPr>
    <p:cSldViewPr snapToGrid="0">
      <p:cViewPr varScale="1">
        <p:scale>
          <a:sx n="31" d="100"/>
          <a:sy n="31" d="100"/>
        </p:scale>
        <p:origin x="72" y="744"/>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07BC7B-5895-47EB-A085-03F6E0C656DE}" type="datetimeFigureOut">
              <a:rPr lang="en-US" smtClean="0"/>
              <a:t>9/29/2020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95ABB3-72D0-43E1-944D-0AC184B4B91A}" type="slidenum">
              <a:rPr lang="en-US" smtClean="0"/>
              <a:t>‹#›</a:t>
            </a:fld>
            <a:endParaRPr lang="en-US"/>
          </a:p>
        </p:txBody>
      </p:sp>
    </p:spTree>
    <p:extLst>
      <p:ext uri="{BB962C8B-B14F-4D97-AF65-F5344CB8AC3E}">
        <p14:creationId xmlns:p14="http://schemas.microsoft.com/office/powerpoint/2010/main" val="8988801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Forsyth Tech, we have a full service dental clinic that is used during the Fall semester for students to learn their pre-clinic skills.  Students perform their pre-clinic skills on simulation manikins.  During the Spring and Summer semesters our clinic is open to the public and students assist dentists with common dental procedures to include fillings and crowns.  </a:t>
            </a:r>
          </a:p>
          <a:p>
            <a:endParaRPr lang="en-US" dirty="0"/>
          </a:p>
          <a:p>
            <a:r>
              <a:rPr lang="en-US" dirty="0"/>
              <a:t>Students also rotate through various offices in the community to refine and hone their skills.  This is an internship style rotation where offices get a chance to see your skills in action.  Often our graduates are offered jobs from an office they have rotated through.</a:t>
            </a:r>
          </a:p>
        </p:txBody>
      </p:sp>
      <p:sp>
        <p:nvSpPr>
          <p:cNvPr id="4" name="Slide Number Placeholder 3"/>
          <p:cNvSpPr>
            <a:spLocks noGrp="1"/>
          </p:cNvSpPr>
          <p:nvPr>
            <p:ph type="sldNum" sz="quarter" idx="5"/>
          </p:nvPr>
        </p:nvSpPr>
        <p:spPr/>
        <p:txBody>
          <a:bodyPr/>
          <a:lstStyle/>
          <a:p>
            <a:fld id="{1C95ABB3-72D0-43E1-944D-0AC184B4B91A}" type="slidenum">
              <a:rPr lang="en-US" smtClean="0"/>
              <a:t>2</a:t>
            </a:fld>
            <a:endParaRPr lang="en-US"/>
          </a:p>
        </p:txBody>
      </p:sp>
    </p:spTree>
    <p:extLst>
      <p:ext uri="{BB962C8B-B14F-4D97-AF65-F5344CB8AC3E}">
        <p14:creationId xmlns:p14="http://schemas.microsoft.com/office/powerpoint/2010/main" val="20952081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dirty="0"/>
              <a:pPr/>
              <a:t>9/29/2020</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dirty="0"/>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3A1CC3-2375-41D4-9E03-427CAF2A4C1A}" type="datetimeFigureOut">
              <a:rPr lang="en-US" dirty="0"/>
              <a:t>9/29/2020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FF16868-8199-4C2C-A5B1-63AEE139F88E}" type="datetimeFigureOut">
              <a:rPr lang="en-US" dirty="0"/>
              <a:t>9/29/2020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AD9FF7F-6988-44CC-821B-644E70CD2F73}" type="datetimeFigureOut">
              <a:rPr lang="en-US" dirty="0"/>
              <a:t>9/29/2020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12C299-16B2-4475-990D-751901EACC14}" type="datetimeFigureOut">
              <a:rPr lang="en-US" dirty="0"/>
              <a:t>9/29/2020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dirty="0"/>
              <a:t>9/29/2020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dirty="0"/>
              <a:t>9/29/2020</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dirty="0"/>
              <a:t>9/29/2020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dirty="0"/>
              <a:t>9/29/2020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dirty="0"/>
              <a:t>9/29/2020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4E6425-0181-43F2-84FC-787E803FD2F8}" type="datetimeFigureOut">
              <a:rPr lang="en-US" dirty="0"/>
              <a:t>9/29/2020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dirty="0"/>
              <a:t>9/29/2020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dirty="0"/>
              <a:t>9/29/2020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dirty="0"/>
              <a:t>9/29/2020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dirty="0"/>
              <a:t>9/29/2020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E86A4C-8E40-4F87-A4F0-01A0687C5742}" type="datetimeFigureOut">
              <a:rPr lang="en-US" dirty="0"/>
              <a:t>9/29/2020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5E72C73-2D91-4E12-BA25-F0AA0C03599B}" type="datetimeFigureOut">
              <a:rPr lang="en-US" dirty="0"/>
              <a:t>9/29/2020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dirty="0"/>
              <a:t>9/29/2020</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dirty="0"/>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72"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jp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hyperlink" Target="http://openclipart.org/detail/76639/tooth_line_art_rg1024_tooth"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hyperlink" Target="mailto:kcook@forsythtech.edu" TargetMode="External"/><Relationship Id="rId4" Type="http://schemas.openxmlformats.org/officeDocument/2006/relationships/image" Target="../media/image10.jp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hyperlink" Target="http://openclipart.org/detail/76639/tooth_line_art_rg1024_tooth"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slideLayout" Target="../slideLayouts/slideLayout6.xml"/><Relationship Id="rId7" Type="http://schemas.openxmlformats.org/officeDocument/2006/relationships/image" Target="../media/image7.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notesSlide" Target="../notesSlides/notesSlide1.xml"/><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hyperlink" Target="http://openclipart.org/detail/76639/tooth_line_art_rg1024_tooth" TargetMode="Externa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1.jpeg"/><Relationship Id="rId5" Type="http://schemas.openxmlformats.org/officeDocument/2006/relationships/image" Target="../media/image3.png"/><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2.jp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0.jpg"/><Relationship Id="rId5" Type="http://schemas.openxmlformats.org/officeDocument/2006/relationships/hyperlink" Target="http://openclipart.org/detail/76639/tooth_line_art_rg1024_tooth" TargetMode="Externa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3.jpg"/><Relationship Id="rId5" Type="http://schemas.openxmlformats.org/officeDocument/2006/relationships/image" Target="../media/image3.png"/><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14.jpg"/><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5.jpg"/><Relationship Id="rId5" Type="http://schemas.openxmlformats.org/officeDocument/2006/relationships/image" Target="../media/image3.png"/><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EECD7-01C1-4BFF-95D9-E3EED7B6352A}"/>
              </a:ext>
            </a:extLst>
          </p:cNvPr>
          <p:cNvSpPr>
            <a:spLocks noGrp="1"/>
          </p:cNvSpPr>
          <p:nvPr>
            <p:ph type="ctrTitle"/>
          </p:nvPr>
        </p:nvSpPr>
        <p:spPr/>
        <p:txBody>
          <a:bodyPr/>
          <a:lstStyle/>
          <a:p>
            <a:r>
              <a:rPr lang="en-US" dirty="0"/>
              <a:t>Forsyth Technical Community College Dental Assisting Program</a:t>
            </a:r>
          </a:p>
        </p:txBody>
      </p:sp>
      <p:sp>
        <p:nvSpPr>
          <p:cNvPr id="3" name="Subtitle 2">
            <a:extLst>
              <a:ext uri="{FF2B5EF4-FFF2-40B4-BE49-F238E27FC236}">
                <a16:creationId xmlns:a16="http://schemas.microsoft.com/office/drawing/2014/main" id="{A77EF246-DBCF-4277-A714-9513DE48F63A}"/>
              </a:ext>
            </a:extLst>
          </p:cNvPr>
          <p:cNvSpPr>
            <a:spLocks noGrp="1"/>
          </p:cNvSpPr>
          <p:nvPr>
            <p:ph type="subTitle" idx="1"/>
          </p:nvPr>
        </p:nvSpPr>
        <p:spPr/>
        <p:txBody>
          <a:bodyPr/>
          <a:lstStyle/>
          <a:p>
            <a:r>
              <a:rPr lang="en-US" dirty="0"/>
              <a:t>Information session</a:t>
            </a:r>
          </a:p>
        </p:txBody>
      </p:sp>
      <p:pic>
        <p:nvPicPr>
          <p:cNvPr id="5" name="Picture 4">
            <a:extLst>
              <a:ext uri="{FF2B5EF4-FFF2-40B4-BE49-F238E27FC236}">
                <a16:creationId xmlns:a16="http://schemas.microsoft.com/office/drawing/2014/main" id="{A16E4E59-0861-4653-92BE-95E2BB58C121}"/>
              </a:ext>
              <a:ext uri="{C183D7F6-B498-43B3-948B-1728B52AA6E4}">
                <adec:decorative xmlns:adec="http://schemas.microsoft.com/office/drawing/2017/decorative" val="1"/>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rot="660000">
            <a:off x="8507051" y="2117593"/>
            <a:ext cx="1090717" cy="1751553"/>
          </a:xfrm>
          <a:prstGeom prst="rect">
            <a:avLst/>
          </a:prstGeom>
        </p:spPr>
      </p:pic>
      <p:pic>
        <p:nvPicPr>
          <p:cNvPr id="4" name="Audio 3">
            <a:hlinkClick r:id="" action="ppaction://media"/>
            <a:extLst>
              <a:ext uri="{FF2B5EF4-FFF2-40B4-BE49-F238E27FC236}">
                <a16:creationId xmlns:a16="http://schemas.microsoft.com/office/drawing/2014/main" id="{5F83AF42-CA59-425F-9EA0-62DCE6D1F5C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pic>
        <p:nvPicPr>
          <p:cNvPr id="7" name="Picture 6">
            <a:extLst>
              <a:ext uri="{FF2B5EF4-FFF2-40B4-BE49-F238E27FC236}">
                <a16:creationId xmlns:a16="http://schemas.microsoft.com/office/drawing/2014/main" id="{A0A2DD48-F72B-4715-BC57-9D46261B7EC5}"/>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tx1"/>
          </a:solidFill>
        </p:spPr>
      </p:pic>
      <p:sp>
        <p:nvSpPr>
          <p:cNvPr id="8" name="Title 3">
            <a:extLst>
              <a:ext uri="{FF2B5EF4-FFF2-40B4-BE49-F238E27FC236}">
                <a16:creationId xmlns:a16="http://schemas.microsoft.com/office/drawing/2014/main" id="{D6972DCE-435A-497B-BE11-4D7F450F426A}"/>
              </a:ext>
              <a:ext uri="{C183D7F6-B498-43B3-948B-1728B52AA6E4}">
                <adec:decorative xmlns:adec="http://schemas.microsoft.com/office/drawing/2017/decorative" val="1"/>
              </a:ext>
            </a:extLst>
          </p:cNvPr>
          <p:cNvSpPr txBox="1">
            <a:spLocks/>
          </p:cNvSpPr>
          <p:nvPr/>
        </p:nvSpPr>
        <p:spPr>
          <a:xfrm>
            <a:off x="838200" y="2928144"/>
            <a:ext cx="10515600" cy="1439103"/>
          </a:xfrm>
          <a:prstGeom prst="rect">
            <a:avLst/>
          </a:prstGeom>
          <a:solidFill>
            <a:srgbClr val="00B0F0"/>
          </a:solidFill>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Forsyth Technical Community College Dental Assisting Program</a:t>
            </a:r>
          </a:p>
        </p:txBody>
      </p:sp>
    </p:spTree>
    <p:extLst>
      <p:ext uri="{BB962C8B-B14F-4D97-AF65-F5344CB8AC3E}">
        <p14:creationId xmlns:p14="http://schemas.microsoft.com/office/powerpoint/2010/main" val="1868181237"/>
      </p:ext>
    </p:extLst>
  </p:cSld>
  <p:clrMapOvr>
    <a:masterClrMapping/>
  </p:clrMapOvr>
  <mc:AlternateContent xmlns:mc="http://schemas.openxmlformats.org/markup-compatibility/2006" xmlns:p14="http://schemas.microsoft.com/office/powerpoint/2010/main">
    <mc:Choice Requires="p14">
      <p:transition spd="slow" p14:dur="2000" advTm="7398"/>
    </mc:Choice>
    <mc:Fallback xmlns="">
      <p:transition spd="slow" advTm="73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1265E62-932D-4ACC-804D-EABCCBA8A57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8FB76C-A87C-4E5F-9095-0AE8A483C7EE}"/>
              </a:ext>
            </a:extLst>
          </p:cNvPr>
          <p:cNvSpPr>
            <a:spLocks noGrp="1"/>
          </p:cNvSpPr>
          <p:nvPr>
            <p:ph type="title"/>
          </p:nvPr>
        </p:nvSpPr>
        <p:spPr>
          <a:xfrm>
            <a:off x="850154" y="973668"/>
            <a:ext cx="8761413" cy="706964"/>
          </a:xfrm>
        </p:spPr>
        <p:txBody>
          <a:bodyPr/>
          <a:lstStyle/>
          <a:p>
            <a:r>
              <a:rPr lang="en-US" dirty="0">
                <a:solidFill>
                  <a:schemeClr val="bg1"/>
                </a:solidFill>
              </a:rPr>
              <a:t>Application Process- Continued</a:t>
            </a:r>
          </a:p>
        </p:txBody>
      </p:sp>
      <p:sp>
        <p:nvSpPr>
          <p:cNvPr id="3" name="Content Placeholder 2">
            <a:extLst>
              <a:ext uri="{FF2B5EF4-FFF2-40B4-BE49-F238E27FC236}">
                <a16:creationId xmlns:a16="http://schemas.microsoft.com/office/drawing/2014/main" id="{EF455242-77E6-4AE0-8A86-B736327A58AC}"/>
              </a:ext>
            </a:extLst>
          </p:cNvPr>
          <p:cNvSpPr>
            <a:spLocks noGrp="1"/>
          </p:cNvSpPr>
          <p:nvPr>
            <p:ph idx="1"/>
          </p:nvPr>
        </p:nvSpPr>
        <p:spPr>
          <a:xfrm>
            <a:off x="538314" y="1680632"/>
            <a:ext cx="8825659" cy="4587875"/>
          </a:xfrm>
          <a:noFill/>
          <a:ln w="38100">
            <a:noFill/>
          </a:ln>
        </p:spPr>
        <p:txBody>
          <a:bodyPr vert="horz" lIns="91440" tIns="45720" rIns="91440" bIns="45720" rtlCol="0" anchor="t">
            <a:noAutofit/>
          </a:bodyPr>
          <a:lstStyle/>
          <a:p>
            <a:r>
              <a:rPr lang="en-US" dirty="0">
                <a:solidFill>
                  <a:schemeClr val="bg1"/>
                </a:solidFill>
              </a:rPr>
              <a:t>September-December:  Students who have finished requisite courses should meet with an admissions counselor  in the Admissions Dept. for a Minimum Admissions Requirement (MAR) review.</a:t>
            </a:r>
          </a:p>
          <a:p>
            <a:r>
              <a:rPr lang="en-US" dirty="0">
                <a:solidFill>
                  <a:schemeClr val="bg1"/>
                </a:solidFill>
              </a:rPr>
              <a:t>December-May 1st:  Students finishing requisite courses in the Fall, or who are continuing to take requisite courses into the Spring but who still want to apply should meet with an admissions counselor in the Admissions Dept. for a MAR review.</a:t>
            </a:r>
          </a:p>
          <a:p>
            <a:r>
              <a:rPr lang="en-US" dirty="0">
                <a:solidFill>
                  <a:schemeClr val="bg1"/>
                </a:solidFill>
              </a:rPr>
              <a:t>MAR reviews are conducted on a walk-in basis and you do not need an appointment. They are completed M-Th.</a:t>
            </a:r>
          </a:p>
          <a:p>
            <a:r>
              <a:rPr lang="en-US" dirty="0">
                <a:solidFill>
                  <a:schemeClr val="bg1"/>
                </a:solidFill>
              </a:rPr>
              <a:t>Schenika Silver Dental Admissions Counselor: 336-757-3626 but you may meet with any counselor</a:t>
            </a:r>
          </a:p>
          <a:p>
            <a:r>
              <a:rPr lang="en-US" b="1" dirty="0">
                <a:solidFill>
                  <a:schemeClr val="bg1"/>
                </a:solidFill>
              </a:rPr>
              <a:t>If you have further questions regarding the Dental Assisting Program please contact Kelly Cook Program Coordinator for Dental Assisting</a:t>
            </a:r>
            <a:r>
              <a:rPr lang="en-US" dirty="0">
                <a:solidFill>
                  <a:schemeClr val="bg1"/>
                </a:solidFill>
              </a:rPr>
              <a:t>.  336-734-7447; </a:t>
            </a:r>
            <a:r>
              <a:rPr lang="en-US" b="1" dirty="0">
                <a:solidFill>
                  <a:schemeClr val="bg1"/>
                </a:solidFill>
                <a:hlinkClick r:id="rId5">
                  <a:extLst>
                    <a:ext uri="{A12FA001-AC4F-418D-AE19-62706E023703}">
                      <ahyp:hlinkClr xmlns:ahyp="http://schemas.microsoft.com/office/drawing/2018/hyperlinkcolor" val="tx"/>
                    </a:ext>
                  </a:extLst>
                </a:hlinkClick>
              </a:rPr>
              <a:t>kcook@forsythtech.edu</a:t>
            </a:r>
            <a:r>
              <a:rPr lang="en-US" b="1" dirty="0">
                <a:solidFill>
                  <a:schemeClr val="bg1"/>
                </a:solidFill>
              </a:rPr>
              <a:t> </a:t>
            </a:r>
          </a:p>
        </p:txBody>
      </p:sp>
      <p:pic>
        <p:nvPicPr>
          <p:cNvPr id="4" name="Audio 3">
            <a:hlinkClick r:id="" action="ppaction://media"/>
            <a:extLst>
              <a:ext uri="{FF2B5EF4-FFF2-40B4-BE49-F238E27FC236}">
                <a16:creationId xmlns:a16="http://schemas.microsoft.com/office/drawing/2014/main" id="{2EFF9632-F0A3-4A88-9D56-70A7A2D304E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923451015"/>
      </p:ext>
    </p:extLst>
  </p:cSld>
  <p:clrMapOvr>
    <a:masterClrMapping/>
  </p:clrMapOvr>
  <mc:AlternateContent xmlns:mc="http://schemas.openxmlformats.org/markup-compatibility/2006" xmlns:p14="http://schemas.microsoft.com/office/powerpoint/2010/main">
    <mc:Choice Requires="p14">
      <p:transition spd="slow" p14:dur="2000" advTm="84778"/>
    </mc:Choice>
    <mc:Fallback xmlns="">
      <p:transition spd="slow" advTm="847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6572CA-1195-426B-81E5-E6F77E15A1FC}"/>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ACA7528-7743-4599-B9CE-71FF23EBAE30}"/>
              </a:ext>
            </a:extLst>
          </p:cNvPr>
          <p:cNvSpPr>
            <a:spLocks noGrp="1"/>
          </p:cNvSpPr>
          <p:nvPr>
            <p:ph type="title"/>
          </p:nvPr>
        </p:nvSpPr>
        <p:spPr/>
        <p:txBody>
          <a:bodyPr/>
          <a:lstStyle/>
          <a:p>
            <a:r>
              <a:rPr lang="en-US" dirty="0">
                <a:solidFill>
                  <a:schemeClr val="bg1"/>
                </a:solidFill>
              </a:rPr>
              <a:t>Dental Assisting Information Session</a:t>
            </a:r>
          </a:p>
        </p:txBody>
      </p:sp>
      <p:sp>
        <p:nvSpPr>
          <p:cNvPr id="3" name="Content Placeholder 2" descr="Completion form that must be signed and returned to admissions prior to the MAR review">
            <a:extLst>
              <a:ext uri="{FF2B5EF4-FFF2-40B4-BE49-F238E27FC236}">
                <a16:creationId xmlns:a16="http://schemas.microsoft.com/office/drawing/2014/main" id="{1D9E0DFF-294A-45AB-81EF-5E72B9FB37F8}"/>
              </a:ext>
            </a:extLst>
          </p:cNvPr>
          <p:cNvSpPr>
            <a:spLocks noGrp="1"/>
          </p:cNvSpPr>
          <p:nvPr>
            <p:ph idx="1"/>
          </p:nvPr>
        </p:nvSpPr>
        <p:spPr>
          <a:xfrm>
            <a:off x="1289891" y="2075522"/>
            <a:ext cx="8825659" cy="3416300"/>
          </a:xfrm>
          <a:solidFill>
            <a:schemeClr val="bg1"/>
          </a:solidFill>
          <a:ln w="57150">
            <a:solidFill>
              <a:srgbClr val="002060"/>
            </a:solidFill>
          </a:ln>
        </p:spPr>
        <p:txBody>
          <a:bodyPr>
            <a:normAutofit fontScale="77500" lnSpcReduction="20000"/>
          </a:bodyPr>
          <a:lstStyle/>
          <a:p>
            <a:pPr marL="0" indent="0">
              <a:buNone/>
            </a:pPr>
            <a:endParaRPr lang="en-US" cap="all" dirty="0"/>
          </a:p>
          <a:p>
            <a:r>
              <a:rPr lang="en-US" b="1" cap="all" dirty="0"/>
              <a:t>By signing this document you attest that you have reviewed the program information session for the 2020- 2021 Application period for the dental assisting program.</a:t>
            </a:r>
          </a:p>
          <a:p>
            <a:pPr marL="0" indent="0">
              <a:buNone/>
            </a:pPr>
            <a:r>
              <a:rPr lang="en-US" dirty="0"/>
              <a:t> </a:t>
            </a:r>
          </a:p>
          <a:p>
            <a:pPr marL="0" indent="0">
              <a:buNone/>
            </a:pPr>
            <a:r>
              <a:rPr lang="en-US" dirty="0"/>
              <a:t> </a:t>
            </a:r>
          </a:p>
          <a:p>
            <a:r>
              <a:rPr lang="en-US" sz="2100" dirty="0">
                <a:solidFill>
                  <a:schemeClr val="tx1"/>
                </a:solidFill>
              </a:rPr>
              <a:t>Name:_____________________________________________________ </a:t>
            </a:r>
          </a:p>
          <a:p>
            <a:r>
              <a:rPr lang="en-US" sz="2100" dirty="0">
                <a:solidFill>
                  <a:schemeClr val="tx1"/>
                </a:solidFill>
              </a:rPr>
              <a:t>Date:_________________________________________</a:t>
            </a:r>
          </a:p>
          <a:p>
            <a:r>
              <a:rPr lang="en-US" sz="2100" dirty="0">
                <a:solidFill>
                  <a:schemeClr val="tx1"/>
                </a:solidFill>
              </a:rPr>
              <a:t>Signature:______________________________________________</a:t>
            </a:r>
          </a:p>
          <a:p>
            <a:pPr marL="0" indent="0">
              <a:buNone/>
            </a:pPr>
            <a:r>
              <a:rPr lang="en-US" sz="2100" dirty="0"/>
              <a:t> </a:t>
            </a:r>
          </a:p>
          <a:p>
            <a:r>
              <a:rPr lang="en-US" dirty="0">
                <a:solidFill>
                  <a:srgbClr val="C00000"/>
                </a:solidFill>
              </a:rPr>
              <a:t>Please print and  sign your name, then  take the form with you to the admissions office when you go for your MAR Review.</a:t>
            </a:r>
          </a:p>
          <a:p>
            <a:pPr marL="0" indent="0">
              <a:buNone/>
            </a:pPr>
            <a:r>
              <a:rPr lang="en-US" dirty="0">
                <a:solidFill>
                  <a:srgbClr val="FF0000"/>
                </a:solidFill>
              </a:rPr>
              <a:t> </a:t>
            </a:r>
          </a:p>
          <a:p>
            <a:endParaRPr lang="en-US" dirty="0"/>
          </a:p>
        </p:txBody>
      </p:sp>
      <p:pic>
        <p:nvPicPr>
          <p:cNvPr id="4" name="Picture 3">
            <a:extLst>
              <a:ext uri="{FF2B5EF4-FFF2-40B4-BE49-F238E27FC236}">
                <a16:creationId xmlns:a16="http://schemas.microsoft.com/office/drawing/2014/main" id="{82797F86-474B-4405-AA45-098711FA5CC5}"/>
              </a:ext>
              <a:ext uri="{C183D7F6-B498-43B3-948B-1728B52AA6E4}">
                <adec:decorative xmlns:adec="http://schemas.microsoft.com/office/drawing/2017/decorative" val="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0411813" y="390780"/>
            <a:ext cx="806533" cy="1303487"/>
          </a:xfrm>
          <a:prstGeom prst="rect">
            <a:avLst/>
          </a:prstGeom>
        </p:spPr>
      </p:pic>
    </p:spTree>
    <p:extLst>
      <p:ext uri="{BB962C8B-B14F-4D97-AF65-F5344CB8AC3E}">
        <p14:creationId xmlns:p14="http://schemas.microsoft.com/office/powerpoint/2010/main" val="34928922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438D597-5CE9-47AA-A1E5-981D08814893}"/>
              </a:ext>
            </a:extLst>
          </p:cNvPr>
          <p:cNvSpPr>
            <a:spLocks noGrp="1"/>
          </p:cNvSpPr>
          <p:nvPr>
            <p:ph type="title"/>
          </p:nvPr>
        </p:nvSpPr>
        <p:spPr/>
        <p:txBody>
          <a:bodyPr/>
          <a:lstStyle/>
          <a:p>
            <a:r>
              <a:rPr lang="en-US" dirty="0">
                <a:solidFill>
                  <a:schemeClr val="bg1"/>
                </a:solidFill>
              </a:rPr>
              <a:t>Dental Assisting - Intro</a:t>
            </a:r>
          </a:p>
        </p:txBody>
      </p:sp>
      <p:pic>
        <p:nvPicPr>
          <p:cNvPr id="3" name="Picture 2">
            <a:extLst>
              <a:ext uri="{FF2B5EF4-FFF2-40B4-BE49-F238E27FC236}">
                <a16:creationId xmlns:a16="http://schemas.microsoft.com/office/drawing/2014/main" id="{E5A10C89-E08C-47C3-BEA0-2A396274D1ED}"/>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0" y="-20521"/>
            <a:ext cx="12192000" cy="6857999"/>
          </a:xfrm>
          <a:prstGeom prst="rect">
            <a:avLst/>
          </a:prstGeom>
        </p:spPr>
      </p:pic>
      <p:pic>
        <p:nvPicPr>
          <p:cNvPr id="2" name="Picture 2" descr="Dentist sitting chair side with a dental assistant performing a dental procedure on a simulation manikin. ">
            <a:extLst>
              <a:ext uri="{FF2B5EF4-FFF2-40B4-BE49-F238E27FC236}">
                <a16:creationId xmlns:a16="http://schemas.microsoft.com/office/drawing/2014/main" id="{E8B1870C-5D9B-490A-93AC-6A0FD6CD22E0}"/>
              </a:ext>
            </a:extLst>
          </p:cNvPr>
          <p:cNvPicPr>
            <a:picLocks noChangeAspect="1"/>
          </p:cNvPicPr>
          <p:nvPr/>
        </p:nvPicPr>
        <p:blipFill>
          <a:blip r:embed="rId6"/>
          <a:stretch>
            <a:fillRect/>
          </a:stretch>
        </p:blipFill>
        <p:spPr>
          <a:xfrm>
            <a:off x="1233804" y="321734"/>
            <a:ext cx="3873560" cy="2905170"/>
          </a:xfrm>
          <a:prstGeom prst="rect">
            <a:avLst/>
          </a:prstGeom>
        </p:spPr>
      </p:pic>
      <p:pic>
        <p:nvPicPr>
          <p:cNvPr id="6" name="Picture 6" descr="Dental assistant assisting a dentist with a dental procedure on a simulation manikin.">
            <a:extLst>
              <a:ext uri="{FF2B5EF4-FFF2-40B4-BE49-F238E27FC236}">
                <a16:creationId xmlns:a16="http://schemas.microsoft.com/office/drawing/2014/main" id="{1B6834BC-8A6B-494E-809A-50D639908E68}"/>
              </a:ext>
            </a:extLst>
          </p:cNvPr>
          <p:cNvPicPr>
            <a:picLocks noChangeAspect="1"/>
          </p:cNvPicPr>
          <p:nvPr/>
        </p:nvPicPr>
        <p:blipFill>
          <a:blip r:embed="rId7"/>
          <a:stretch>
            <a:fillRect/>
          </a:stretch>
        </p:blipFill>
        <p:spPr>
          <a:xfrm>
            <a:off x="1330210" y="3631096"/>
            <a:ext cx="3680746" cy="2760560"/>
          </a:xfrm>
          <a:prstGeom prst="rect">
            <a:avLst/>
          </a:prstGeom>
        </p:spPr>
      </p:pic>
      <p:pic>
        <p:nvPicPr>
          <p:cNvPr id="4" name="Picture 4" descr="Dental assistants watching the dentist in pre-clinic demonstrating the performance of a procedure on a simulation manikin.">
            <a:extLst>
              <a:ext uri="{FF2B5EF4-FFF2-40B4-BE49-F238E27FC236}">
                <a16:creationId xmlns:a16="http://schemas.microsoft.com/office/drawing/2014/main" id="{B7B0FEEE-10B2-4846-AB73-C5FC985B5DB3}"/>
              </a:ext>
            </a:extLst>
          </p:cNvPr>
          <p:cNvPicPr>
            <a:picLocks noChangeAspect="1"/>
          </p:cNvPicPr>
          <p:nvPr/>
        </p:nvPicPr>
        <p:blipFill>
          <a:blip r:embed="rId8"/>
          <a:stretch>
            <a:fillRect/>
          </a:stretch>
        </p:blipFill>
        <p:spPr>
          <a:xfrm rot="5400000">
            <a:off x="6905115" y="1143825"/>
            <a:ext cx="4860033" cy="3645024"/>
          </a:xfrm>
          <a:prstGeom prst="rect">
            <a:avLst/>
          </a:prstGeom>
        </p:spPr>
      </p:pic>
      <p:pic>
        <p:nvPicPr>
          <p:cNvPr id="7" name="Audio 6">
            <a:hlinkClick r:id="" action="ppaction://media"/>
            <a:extLst>
              <a:ext uri="{FF2B5EF4-FFF2-40B4-BE49-F238E27FC236}">
                <a16:creationId xmlns:a16="http://schemas.microsoft.com/office/drawing/2014/main" id="{60482333-6167-42CB-A467-C04B38EEB06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556443008"/>
      </p:ext>
    </p:extLst>
  </p:cSld>
  <p:clrMapOvr>
    <a:masterClrMapping/>
  </p:clrMapOvr>
  <mc:AlternateContent xmlns:mc="http://schemas.openxmlformats.org/markup-compatibility/2006" xmlns:p14="http://schemas.microsoft.com/office/powerpoint/2010/main">
    <mc:Choice Requires="p14">
      <p:transition spd="slow" p14:dur="2000" advTm="42261"/>
    </mc:Choice>
    <mc:Fallback xmlns="">
      <p:transition spd="slow" advTm="42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FE3D7-3857-4C30-BF14-8CF9CCF754EA}"/>
              </a:ext>
            </a:extLst>
          </p:cNvPr>
          <p:cNvSpPr>
            <a:spLocks noGrp="1"/>
          </p:cNvSpPr>
          <p:nvPr>
            <p:ph type="title"/>
          </p:nvPr>
        </p:nvSpPr>
        <p:spPr/>
        <p:txBody>
          <a:bodyPr/>
          <a:lstStyle/>
          <a:p>
            <a:r>
              <a:rPr lang="en-US" dirty="0"/>
              <a:t>What is the Difference Between Dental Assisting &amp; Dental Hygiene?</a:t>
            </a:r>
          </a:p>
        </p:txBody>
      </p:sp>
      <p:sp>
        <p:nvSpPr>
          <p:cNvPr id="3" name="Content Placeholder 2">
            <a:extLst>
              <a:ext uri="{FF2B5EF4-FFF2-40B4-BE49-F238E27FC236}">
                <a16:creationId xmlns:a16="http://schemas.microsoft.com/office/drawing/2014/main" id="{D91E7203-79F5-4F1A-A66C-5AD897CE0B36}"/>
              </a:ext>
            </a:extLst>
          </p:cNvPr>
          <p:cNvSpPr>
            <a:spLocks noGrp="1"/>
          </p:cNvSpPr>
          <p:nvPr>
            <p:ph idx="1"/>
          </p:nvPr>
        </p:nvSpPr>
        <p:spPr>
          <a:xfrm>
            <a:off x="1154954" y="2709826"/>
            <a:ext cx="8825659" cy="3416300"/>
          </a:xfrm>
        </p:spPr>
        <p:txBody>
          <a:bodyPr vert="horz" lIns="91440" tIns="45720" rIns="91440" bIns="45720" rtlCol="0" anchor="t">
            <a:normAutofit fontScale="92500"/>
          </a:bodyPr>
          <a:lstStyle/>
          <a:p>
            <a:r>
              <a:rPr lang="en-US" sz="2600" b="1" dirty="0"/>
              <a:t>The Dental Assistant</a:t>
            </a:r>
          </a:p>
          <a:p>
            <a:pPr lvl="1"/>
            <a:r>
              <a:rPr lang="en-US" dirty="0"/>
              <a:t>Assists both the dentist and dental hygienist with a variety of dental procedures</a:t>
            </a:r>
          </a:p>
          <a:p>
            <a:pPr lvl="1"/>
            <a:r>
              <a:rPr lang="en-US" dirty="0"/>
              <a:t>Prepares treatment rooms, identifies and sets-up for a variety of dental procedures</a:t>
            </a:r>
          </a:p>
          <a:p>
            <a:pPr lvl="1"/>
            <a:r>
              <a:rPr lang="en-US" dirty="0"/>
              <a:t>Plays an important role in making sure that instruments and treatment rooms are clean and disinfected to prevent the spread of communicable disease.  Dental assistants also ensure that instruments have been cleaned, properly sterilized and stored.</a:t>
            </a:r>
          </a:p>
          <a:p>
            <a:pPr lvl="1"/>
            <a:r>
              <a:rPr lang="en-US" dirty="0"/>
              <a:t>Work with the dentist, hygienist and other dental team members to ensure timely and efficient delivery of dental services and keep the dentist on schedule!</a:t>
            </a:r>
          </a:p>
          <a:p>
            <a:pPr lvl="1"/>
            <a:r>
              <a:rPr lang="en-US" dirty="0"/>
              <a:t>Reviews patient medical history and vital signs</a:t>
            </a:r>
          </a:p>
          <a:p>
            <a:pPr lvl="1"/>
            <a:endParaRPr lang="en-US" dirty="0"/>
          </a:p>
        </p:txBody>
      </p:sp>
      <p:pic>
        <p:nvPicPr>
          <p:cNvPr id="4" name="Picture 3">
            <a:extLst>
              <a:ext uri="{FF2B5EF4-FFF2-40B4-BE49-F238E27FC236}">
                <a16:creationId xmlns:a16="http://schemas.microsoft.com/office/drawing/2014/main" id="{95F7E7B6-A07C-47E8-A759-F2AFF7D522E4}"/>
              </a:ext>
              <a:ext uri="{C183D7F6-B498-43B3-948B-1728B52AA6E4}">
                <adec:decorative xmlns:adec="http://schemas.microsoft.com/office/drawing/2017/decorative" val="1"/>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rot="996742">
            <a:off x="10234722" y="515068"/>
            <a:ext cx="806533" cy="1303487"/>
          </a:xfrm>
          <a:prstGeom prst="rect">
            <a:avLst/>
          </a:prstGeom>
        </p:spPr>
      </p:pic>
      <p:pic>
        <p:nvPicPr>
          <p:cNvPr id="6" name="Audio 5">
            <a:hlinkClick r:id="" action="ppaction://media"/>
            <a:extLst>
              <a:ext uri="{FF2B5EF4-FFF2-40B4-BE49-F238E27FC236}">
                <a16:creationId xmlns:a16="http://schemas.microsoft.com/office/drawing/2014/main" id="{37E78DFC-131A-4021-A4F9-4166AD9F5D8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pic>
        <p:nvPicPr>
          <p:cNvPr id="5" name="Picture 4">
            <a:extLst>
              <a:ext uri="{FF2B5EF4-FFF2-40B4-BE49-F238E27FC236}">
                <a16:creationId xmlns:a16="http://schemas.microsoft.com/office/drawing/2014/main" id="{93FD9BD1-D9D7-4C47-A2D1-EF88DB393CFB}"/>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0" y="0"/>
            <a:ext cx="12192000" cy="6858001"/>
          </a:xfrm>
          <a:prstGeom prst="rect">
            <a:avLst/>
          </a:prstGeom>
        </p:spPr>
      </p:pic>
    </p:spTree>
    <p:extLst>
      <p:ext uri="{BB962C8B-B14F-4D97-AF65-F5344CB8AC3E}">
        <p14:creationId xmlns:p14="http://schemas.microsoft.com/office/powerpoint/2010/main" val="1643017950"/>
      </p:ext>
    </p:extLst>
  </p:cSld>
  <p:clrMapOvr>
    <a:masterClrMapping/>
  </p:clrMapOvr>
  <mc:AlternateContent xmlns:mc="http://schemas.openxmlformats.org/markup-compatibility/2006" xmlns:p14="http://schemas.microsoft.com/office/powerpoint/2010/main">
    <mc:Choice Requires="p14">
      <p:transition spd="slow" p14:dur="2000" advTm="72905"/>
    </mc:Choice>
    <mc:Fallback xmlns="">
      <p:transition spd="slow" advTm="729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690658F-001C-4D25-B41A-89350FEC1C5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0AC1265-C0F7-4A7A-AC60-2284417D0830}"/>
              </a:ext>
            </a:extLst>
          </p:cNvPr>
          <p:cNvSpPr>
            <a:spLocks noGrp="1"/>
          </p:cNvSpPr>
          <p:nvPr>
            <p:ph type="title"/>
          </p:nvPr>
        </p:nvSpPr>
        <p:spPr>
          <a:xfrm>
            <a:off x="5127864" y="47416"/>
            <a:ext cx="8761413" cy="706964"/>
          </a:xfrm>
        </p:spPr>
        <p:txBody>
          <a:bodyPr/>
          <a:lstStyle/>
          <a:p>
            <a:r>
              <a:rPr lang="en-US" dirty="0">
                <a:solidFill>
                  <a:schemeClr val="bg1"/>
                </a:solidFill>
              </a:rPr>
              <a:t>Dental Assisting – Job Duties</a:t>
            </a:r>
          </a:p>
        </p:txBody>
      </p:sp>
      <p:sp>
        <p:nvSpPr>
          <p:cNvPr id="9" name="Rectangle 8">
            <a:extLst>
              <a:ext uri="{FF2B5EF4-FFF2-40B4-BE49-F238E27FC236}">
                <a16:creationId xmlns:a16="http://schemas.microsoft.com/office/drawing/2014/main" id="{57F3D946-E100-42C9-A65D-C82D85CF42A6}"/>
              </a:ext>
            </a:extLst>
          </p:cNvPr>
          <p:cNvSpPr/>
          <p:nvPr/>
        </p:nvSpPr>
        <p:spPr>
          <a:xfrm>
            <a:off x="4604357" y="754380"/>
            <a:ext cx="7435243" cy="5570756"/>
          </a:xfrm>
          <a:prstGeom prst="rect">
            <a:avLst/>
          </a:prstGeom>
        </p:spPr>
        <p:txBody>
          <a:bodyPr wrap="square">
            <a:spAutoFit/>
          </a:bodyPr>
          <a:lstStyle/>
          <a:p>
            <a:pPr lvl="1" defTabSz="914400"/>
            <a:r>
              <a:rPr lang="en-US" sz="2000" dirty="0">
                <a:solidFill>
                  <a:schemeClr val="bg1"/>
                </a:solidFill>
                <a:latin typeface="Arial" panose="020B0604020202020204" pitchFamily="34" charset="0"/>
                <a:ea typeface="+mn-lt"/>
                <a:cs typeface="Arial" panose="020B0604020202020204" pitchFamily="34" charset="0"/>
              </a:rPr>
              <a:t>-Works as a liaison between the patient and the dentist to convey  information about dental procedures and post procedure instructions for care. </a:t>
            </a:r>
            <a:br>
              <a:rPr lang="en-US" sz="2000" dirty="0">
                <a:solidFill>
                  <a:schemeClr val="bg1"/>
                </a:solidFill>
                <a:latin typeface="Arial" panose="020B0604020202020204" pitchFamily="34" charset="0"/>
                <a:ea typeface="+mn-lt"/>
                <a:cs typeface="Arial" panose="020B0604020202020204" pitchFamily="34" charset="0"/>
              </a:rPr>
            </a:br>
            <a:endParaRPr lang="en-US" sz="2000" dirty="0">
              <a:solidFill>
                <a:schemeClr val="bg1"/>
              </a:solidFill>
              <a:latin typeface="Arial" panose="020B0604020202020204" pitchFamily="34" charset="0"/>
              <a:ea typeface="+mn-lt"/>
              <a:cs typeface="Arial" panose="020B0604020202020204" pitchFamily="34" charset="0"/>
            </a:endParaRPr>
          </a:p>
          <a:p>
            <a:pPr lvl="1" defTabSz="914400"/>
            <a:r>
              <a:rPr lang="en-US" sz="2000" dirty="0">
                <a:solidFill>
                  <a:schemeClr val="bg1"/>
                </a:solidFill>
                <a:latin typeface="Arial" panose="020B0604020202020204" pitchFamily="34" charset="0"/>
                <a:ea typeface="+mn-lt"/>
                <a:cs typeface="Arial" panose="020B0604020202020204" pitchFamily="34" charset="0"/>
              </a:rPr>
              <a:t>- Dental assistants also discuss oral hygiene instruction as needed with patients.</a:t>
            </a:r>
            <a:br>
              <a:rPr lang="en-US" sz="2000" dirty="0">
                <a:solidFill>
                  <a:schemeClr val="bg1"/>
                </a:solidFill>
                <a:latin typeface="Arial" panose="020B0604020202020204" pitchFamily="34" charset="0"/>
                <a:ea typeface="+mn-lt"/>
                <a:cs typeface="Arial" panose="020B0604020202020204" pitchFamily="34" charset="0"/>
              </a:rPr>
            </a:br>
            <a:endParaRPr lang="en-US" sz="2000" dirty="0">
              <a:solidFill>
                <a:schemeClr val="bg1"/>
              </a:solidFill>
              <a:latin typeface="Arial" panose="020B0604020202020204" pitchFamily="34" charset="0"/>
              <a:ea typeface="+mn-lt"/>
              <a:cs typeface="Arial" panose="020B0604020202020204" pitchFamily="34" charset="0"/>
            </a:endParaRPr>
          </a:p>
          <a:p>
            <a:pPr lvl="1" defTabSz="914400"/>
            <a:r>
              <a:rPr lang="en-US" sz="2000" dirty="0">
                <a:solidFill>
                  <a:schemeClr val="bg1"/>
                </a:solidFill>
                <a:latin typeface="Arial" panose="020B0604020202020204" pitchFamily="34" charset="0"/>
                <a:ea typeface="+mn-lt"/>
                <a:cs typeface="Arial" panose="020B0604020202020204" pitchFamily="34" charset="0"/>
              </a:rPr>
              <a:t>-Documents procedure details in the patient’s dental record</a:t>
            </a:r>
            <a:br>
              <a:rPr lang="en-US" sz="2000" dirty="0">
                <a:solidFill>
                  <a:schemeClr val="bg1"/>
                </a:solidFill>
                <a:latin typeface="Arial" panose="020B0604020202020204" pitchFamily="34" charset="0"/>
                <a:ea typeface="+mn-lt"/>
                <a:cs typeface="Arial" panose="020B0604020202020204" pitchFamily="34" charset="0"/>
              </a:rPr>
            </a:br>
            <a:endParaRPr lang="en-US" sz="2000" dirty="0">
              <a:solidFill>
                <a:schemeClr val="bg1"/>
              </a:solidFill>
              <a:latin typeface="Arial" panose="020B0604020202020204" pitchFamily="34" charset="0"/>
              <a:ea typeface="+mn-lt"/>
              <a:cs typeface="Arial" panose="020B0604020202020204" pitchFamily="34" charset="0"/>
            </a:endParaRPr>
          </a:p>
          <a:p>
            <a:pPr lvl="1" defTabSz="914400"/>
            <a:r>
              <a:rPr lang="en-US" sz="2000" dirty="0">
                <a:solidFill>
                  <a:schemeClr val="bg1"/>
                </a:solidFill>
                <a:latin typeface="Arial" panose="020B0604020202020204" pitchFamily="34" charset="0"/>
                <a:ea typeface="+mn-lt"/>
                <a:cs typeface="Arial" panose="020B0604020202020204" pitchFamily="34" charset="0"/>
              </a:rPr>
              <a:t>-Takes dental radiographs</a:t>
            </a:r>
            <a:br>
              <a:rPr lang="en-US" sz="2000" dirty="0">
                <a:solidFill>
                  <a:schemeClr val="bg1"/>
                </a:solidFill>
                <a:latin typeface="Arial" panose="020B0604020202020204" pitchFamily="34" charset="0"/>
                <a:ea typeface="+mn-lt"/>
                <a:cs typeface="Arial" panose="020B0604020202020204" pitchFamily="34" charset="0"/>
              </a:rPr>
            </a:br>
            <a:endParaRPr lang="en-US" sz="2000" dirty="0">
              <a:solidFill>
                <a:schemeClr val="bg1"/>
              </a:solidFill>
              <a:latin typeface="Arial" panose="020B0604020202020204" pitchFamily="34" charset="0"/>
              <a:ea typeface="+mn-lt"/>
              <a:cs typeface="Arial" panose="020B0604020202020204" pitchFamily="34" charset="0"/>
            </a:endParaRPr>
          </a:p>
          <a:p>
            <a:pPr lvl="1" defTabSz="914400"/>
            <a:r>
              <a:rPr lang="en-US" sz="2000" dirty="0">
                <a:solidFill>
                  <a:schemeClr val="bg1"/>
                </a:solidFill>
                <a:latin typeface="Arial" panose="020B0604020202020204" pitchFamily="34" charset="0"/>
                <a:ea typeface="+mn-lt"/>
                <a:cs typeface="Arial" panose="020B0604020202020204" pitchFamily="34" charset="0"/>
              </a:rPr>
              <a:t>-Takes dental impressions, pours-up dental models and fabricates bleaching trays and night guards as prescribed</a:t>
            </a:r>
            <a:br>
              <a:rPr lang="en-US" sz="2000" dirty="0">
                <a:solidFill>
                  <a:schemeClr val="bg1"/>
                </a:solidFill>
                <a:latin typeface="Arial" panose="020B0604020202020204" pitchFamily="34" charset="0"/>
                <a:ea typeface="+mn-lt"/>
                <a:cs typeface="Arial" panose="020B0604020202020204" pitchFamily="34" charset="0"/>
              </a:rPr>
            </a:br>
            <a:r>
              <a:rPr lang="en-US" sz="2000" dirty="0">
                <a:solidFill>
                  <a:schemeClr val="bg1"/>
                </a:solidFill>
                <a:latin typeface="Arial" panose="020B0604020202020204" pitchFamily="34" charset="0"/>
                <a:ea typeface="+mn-lt"/>
                <a:cs typeface="Arial" panose="020B0604020202020204" pitchFamily="34" charset="0"/>
              </a:rPr>
              <a:t> </a:t>
            </a:r>
          </a:p>
          <a:p>
            <a:pPr lvl="1" defTabSz="914400"/>
            <a:r>
              <a:rPr lang="en-US" sz="2000" dirty="0">
                <a:solidFill>
                  <a:schemeClr val="bg1"/>
                </a:solidFill>
                <a:latin typeface="Arial" panose="020B0604020202020204" pitchFamily="34" charset="0"/>
                <a:ea typeface="+mn-lt"/>
                <a:cs typeface="Arial" panose="020B0604020202020204" pitchFamily="34" charset="0"/>
              </a:rPr>
              <a:t>-Prepares lab orders for implants, crowns and other dental appliances.</a:t>
            </a:r>
          </a:p>
          <a:p>
            <a:pPr lvl="1" defTabSz="914400"/>
            <a:endParaRPr lang="en-US" dirty="0">
              <a:solidFill>
                <a:prstClr val="black"/>
              </a:solidFill>
              <a:latin typeface="Arial" panose="020B0604020202020204" pitchFamily="34" charset="0"/>
              <a:ea typeface="+mn-lt"/>
              <a:cs typeface="Arial" panose="020B0604020202020204" pitchFamily="34" charset="0"/>
            </a:endParaRPr>
          </a:p>
          <a:p>
            <a:pPr lvl="1" defTabSz="914400"/>
            <a:endParaRPr lang="en-US" dirty="0">
              <a:solidFill>
                <a:prstClr val="black"/>
              </a:solidFill>
              <a:latin typeface="Calibri" panose="020F0502020204030204"/>
              <a:ea typeface="+mn-lt"/>
              <a:cs typeface="Calibri" panose="020F0502020204030204"/>
            </a:endParaRPr>
          </a:p>
        </p:txBody>
      </p:sp>
      <p:pic>
        <p:nvPicPr>
          <p:cNvPr id="4" name="Audio 3">
            <a:hlinkClick r:id="" action="ppaction://media"/>
            <a:extLst>
              <a:ext uri="{FF2B5EF4-FFF2-40B4-BE49-F238E27FC236}">
                <a16:creationId xmlns:a16="http://schemas.microsoft.com/office/drawing/2014/main" id="{37CF4596-23A2-4158-B71B-0CFB2C7473E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pic>
        <p:nvPicPr>
          <p:cNvPr id="8" name="Picture 7" descr="Lady standing outside with a large black purse.">
            <a:extLst>
              <a:ext uri="{FF2B5EF4-FFF2-40B4-BE49-F238E27FC236}">
                <a16:creationId xmlns:a16="http://schemas.microsoft.com/office/drawing/2014/main" id="{224FE4F9-1FA5-45A1-B102-53605004DFE8}"/>
              </a:ext>
            </a:extLst>
          </p:cNvPr>
          <p:cNvPicPr>
            <a:picLocks noChangeAspect="1"/>
          </p:cNvPicPr>
          <p:nvPr/>
        </p:nvPicPr>
        <p:blipFill rotWithShape="1">
          <a:blip r:embed="rId6">
            <a:extLst>
              <a:ext uri="{28A0092B-C50C-407E-A947-70E740481C1C}">
                <a14:useLocalDpi xmlns:a14="http://schemas.microsoft.com/office/drawing/2010/main" val="0"/>
              </a:ext>
            </a:extLst>
          </a:blip>
          <a:srcRect r="54484"/>
          <a:stretch/>
        </p:blipFill>
        <p:spPr>
          <a:xfrm>
            <a:off x="0" y="0"/>
            <a:ext cx="4679576" cy="6858000"/>
          </a:xfrm>
          <a:prstGeom prst="rect">
            <a:avLst/>
          </a:prstGeom>
        </p:spPr>
      </p:pic>
    </p:spTree>
    <p:extLst>
      <p:ext uri="{BB962C8B-B14F-4D97-AF65-F5344CB8AC3E}">
        <p14:creationId xmlns:p14="http://schemas.microsoft.com/office/powerpoint/2010/main" val="1029362225"/>
      </p:ext>
    </p:extLst>
  </p:cSld>
  <p:clrMapOvr>
    <a:masterClrMapping/>
  </p:clrMapOvr>
  <mc:AlternateContent xmlns:mc="http://schemas.openxmlformats.org/markup-compatibility/2006" xmlns:p14="http://schemas.microsoft.com/office/powerpoint/2010/main">
    <mc:Choice Requires="p14">
      <p:transition spd="slow" p14:dur="2000" advTm="69838"/>
    </mc:Choice>
    <mc:Fallback xmlns="">
      <p:transition spd="slow" advTm="698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2C423D-85F9-4BB2-9F8E-2D754180518F}"/>
              </a:ext>
              <a:ext uri="{C183D7F6-B498-43B3-948B-1728B52AA6E4}">
                <adec:decorative xmlns:adec="http://schemas.microsoft.com/office/drawing/2017/decorative" val="1"/>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rot="996742">
            <a:off x="10255987" y="557598"/>
            <a:ext cx="806533" cy="1303487"/>
          </a:xfrm>
          <a:prstGeom prst="rect">
            <a:avLst/>
          </a:prstGeom>
        </p:spPr>
      </p:pic>
      <p:pic>
        <p:nvPicPr>
          <p:cNvPr id="6" name="Picture 5">
            <a:extLst>
              <a:ext uri="{FF2B5EF4-FFF2-40B4-BE49-F238E27FC236}">
                <a16:creationId xmlns:a16="http://schemas.microsoft.com/office/drawing/2014/main" id="{5ECDC655-FB0C-4CA2-8FD7-2A4E27AEDB9B}"/>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09888EB-720E-4E29-B742-E8C6837EF98D}"/>
              </a:ext>
            </a:extLst>
          </p:cNvPr>
          <p:cNvSpPr>
            <a:spLocks noGrp="1"/>
          </p:cNvSpPr>
          <p:nvPr>
            <p:ph type="title"/>
          </p:nvPr>
        </p:nvSpPr>
        <p:spPr>
          <a:xfrm>
            <a:off x="1325075" y="644944"/>
            <a:ext cx="8761413" cy="706964"/>
          </a:xfrm>
        </p:spPr>
        <p:txBody>
          <a:bodyPr/>
          <a:lstStyle/>
          <a:p>
            <a:r>
              <a:rPr lang="en-US" dirty="0">
                <a:solidFill>
                  <a:schemeClr val="bg1"/>
                </a:solidFill>
              </a:rPr>
              <a:t>Dental Assisting – The Facts</a:t>
            </a:r>
          </a:p>
        </p:txBody>
      </p:sp>
      <p:sp>
        <p:nvSpPr>
          <p:cNvPr id="9" name="Rectangle 8">
            <a:extLst>
              <a:ext uri="{FF2B5EF4-FFF2-40B4-BE49-F238E27FC236}">
                <a16:creationId xmlns:a16="http://schemas.microsoft.com/office/drawing/2014/main" id="{CB4D7B4C-EBBF-4881-9D30-B42EE50CFEA5}"/>
              </a:ext>
            </a:extLst>
          </p:cNvPr>
          <p:cNvSpPr/>
          <p:nvPr/>
        </p:nvSpPr>
        <p:spPr>
          <a:xfrm>
            <a:off x="4815741" y="1833940"/>
            <a:ext cx="7235825" cy="3785652"/>
          </a:xfrm>
          <a:prstGeom prst="rect">
            <a:avLst/>
          </a:prstGeom>
        </p:spPr>
        <p:txBody>
          <a:bodyPr wrap="square">
            <a:spAutoFit/>
          </a:bodyPr>
          <a:lstStyle/>
          <a:p>
            <a:pPr defTabSz="914400"/>
            <a:r>
              <a:rPr lang="en-US" sz="2400" dirty="0">
                <a:solidFill>
                  <a:prstClr val="white"/>
                </a:solidFill>
                <a:latin typeface="Arial" panose="020B0604020202020204" pitchFamily="34" charset="0"/>
                <a:cs typeface="Arial" panose="020B0604020202020204" pitchFamily="34" charset="0"/>
              </a:rPr>
              <a:t>-Good career- Most dental assistants work a 4 day week.</a:t>
            </a:r>
          </a:p>
          <a:p>
            <a:pPr defTabSz="914400"/>
            <a:endParaRPr lang="en-US" sz="2400" dirty="0">
              <a:solidFill>
                <a:prstClr val="white"/>
              </a:solidFill>
              <a:latin typeface="Arial" panose="020B0604020202020204" pitchFamily="34" charset="0"/>
              <a:cs typeface="Arial" panose="020B0604020202020204" pitchFamily="34" charset="0"/>
            </a:endParaRPr>
          </a:p>
          <a:p>
            <a:pPr defTabSz="914400"/>
            <a:r>
              <a:rPr lang="en-US" sz="2400" dirty="0">
                <a:solidFill>
                  <a:prstClr val="white"/>
                </a:solidFill>
                <a:latin typeface="Arial" panose="020B0604020202020204" pitchFamily="34" charset="0"/>
                <a:cs typeface="Arial" panose="020B0604020202020204" pitchFamily="34" charset="0"/>
              </a:rPr>
              <a:t>-Good living wage:  Experienced Dental Assistants in the area make between $45-55k  a year.  This will vary dependent upon education and experience and also by specialty.</a:t>
            </a:r>
          </a:p>
          <a:p>
            <a:pPr defTabSz="914400"/>
            <a:endParaRPr lang="en-US" sz="2400" dirty="0">
              <a:solidFill>
                <a:prstClr val="white"/>
              </a:solidFill>
              <a:latin typeface="Arial" panose="020B0604020202020204" pitchFamily="34" charset="0"/>
              <a:cs typeface="Arial" panose="020B0604020202020204" pitchFamily="34" charset="0"/>
            </a:endParaRPr>
          </a:p>
          <a:p>
            <a:pPr defTabSz="914400"/>
            <a:r>
              <a:rPr lang="en-US" sz="2400" dirty="0">
                <a:solidFill>
                  <a:prstClr val="white"/>
                </a:solidFill>
                <a:latin typeface="Arial" panose="020B0604020202020204" pitchFamily="34" charset="0"/>
                <a:cs typeface="Arial" panose="020B0604020202020204" pitchFamily="34" charset="0"/>
              </a:rPr>
              <a:t>-DAII graduates can expect to earn $16-$20 per hour starting out </a:t>
            </a:r>
          </a:p>
        </p:txBody>
      </p:sp>
      <p:pic>
        <p:nvPicPr>
          <p:cNvPr id="10" name="Picture 9" descr="Dental Assisting Class of 2020-Graduation photo">
            <a:extLst>
              <a:ext uri="{FF2B5EF4-FFF2-40B4-BE49-F238E27FC236}">
                <a16:creationId xmlns:a16="http://schemas.microsoft.com/office/drawing/2014/main" id="{A349BAA5-9CB5-4E84-9EA8-05D99C1CA329}"/>
              </a:ext>
            </a:extLst>
          </p:cNvPr>
          <p:cNvPicPr>
            <a:picLocks noChangeAspect="1"/>
          </p:cNvPicPr>
          <p:nvPr/>
        </p:nvPicPr>
        <p:blipFill>
          <a:blip r:embed="rId7"/>
          <a:stretch>
            <a:fillRect/>
          </a:stretch>
        </p:blipFill>
        <p:spPr>
          <a:xfrm>
            <a:off x="242598" y="1843617"/>
            <a:ext cx="4330545" cy="3464434"/>
          </a:xfrm>
          <a:prstGeom prst="rect">
            <a:avLst/>
          </a:prstGeom>
        </p:spPr>
      </p:pic>
      <p:pic>
        <p:nvPicPr>
          <p:cNvPr id="5" name="Audio 4">
            <a:hlinkClick r:id="" action="ppaction://media"/>
            <a:extLst>
              <a:ext uri="{FF2B5EF4-FFF2-40B4-BE49-F238E27FC236}">
                <a16:creationId xmlns:a16="http://schemas.microsoft.com/office/drawing/2014/main" id="{B192BDC7-CE88-44AF-A2F4-351454E46EC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705034022"/>
      </p:ext>
    </p:extLst>
  </p:cSld>
  <p:clrMapOvr>
    <a:masterClrMapping/>
  </p:clrMapOvr>
  <mc:AlternateContent xmlns:mc="http://schemas.openxmlformats.org/markup-compatibility/2006" xmlns:p14="http://schemas.microsoft.com/office/powerpoint/2010/main">
    <mc:Choice Requires="p14">
      <p:transition spd="slow" p14:dur="2000" advTm="37883"/>
    </mc:Choice>
    <mc:Fallback xmlns="">
      <p:transition spd="slow" advTm="378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FF93952-6C24-45C4-9CA3-D80B45E5E06D}"/>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FDFC976-AB7F-4646-8E8B-EEBC81FED787}"/>
              </a:ext>
            </a:extLst>
          </p:cNvPr>
          <p:cNvSpPr>
            <a:spLocks noGrp="1"/>
          </p:cNvSpPr>
          <p:nvPr>
            <p:ph type="title"/>
          </p:nvPr>
        </p:nvSpPr>
        <p:spPr>
          <a:xfrm>
            <a:off x="1116854" y="602193"/>
            <a:ext cx="8827246" cy="1001144"/>
          </a:xfrm>
          <a:noFill/>
        </p:spPr>
        <p:txBody>
          <a:bodyPr/>
          <a:lstStyle/>
          <a:p>
            <a:r>
              <a:rPr lang="en-US" dirty="0">
                <a:solidFill>
                  <a:schemeClr val="bg1"/>
                </a:solidFill>
              </a:rPr>
              <a:t>Dental Assisting Minimum Requirement’s &amp; Requisite Courses</a:t>
            </a:r>
          </a:p>
        </p:txBody>
      </p:sp>
      <p:sp>
        <p:nvSpPr>
          <p:cNvPr id="3" name="Content Placeholder 2">
            <a:extLst>
              <a:ext uri="{FF2B5EF4-FFF2-40B4-BE49-F238E27FC236}">
                <a16:creationId xmlns:a16="http://schemas.microsoft.com/office/drawing/2014/main" id="{DAA04124-E979-492F-8FB1-38B61FF4D56B}"/>
              </a:ext>
            </a:extLst>
          </p:cNvPr>
          <p:cNvSpPr>
            <a:spLocks noGrp="1"/>
          </p:cNvSpPr>
          <p:nvPr>
            <p:ph idx="1"/>
          </p:nvPr>
        </p:nvSpPr>
        <p:spPr>
          <a:xfrm>
            <a:off x="354854" y="2127211"/>
            <a:ext cx="8055722" cy="4578390"/>
          </a:xfrm>
          <a:solidFill>
            <a:schemeClr val="bg1"/>
          </a:solidFill>
        </p:spPr>
        <p:txBody>
          <a:bodyPr vert="horz" lIns="91440" tIns="45720" rIns="91440" bIns="45720" rtlCol="0" anchor="t">
            <a:normAutofit fontScale="85000" lnSpcReduction="10000"/>
          </a:bodyPr>
          <a:lstStyle/>
          <a:p>
            <a:r>
              <a:rPr lang="en-US" b="1" dirty="0">
                <a:solidFill>
                  <a:schemeClr val="tx1"/>
                </a:solidFill>
              </a:rPr>
              <a:t>BIO 163  Basic Anatomy &amp; Physiology; </a:t>
            </a:r>
            <a:r>
              <a:rPr lang="en-US" dirty="0">
                <a:solidFill>
                  <a:schemeClr val="tx1"/>
                </a:solidFill>
              </a:rPr>
              <a:t>BIO 168 &amp; 169 are accepted as a substitution for BIO 163, but you must take both 168 &amp; 169 for equivalent credit hours.</a:t>
            </a:r>
          </a:p>
          <a:p>
            <a:r>
              <a:rPr lang="en-US" b="1" dirty="0">
                <a:solidFill>
                  <a:schemeClr val="tx1"/>
                </a:solidFill>
                <a:sym typeface="Wingdings" panose="05000000000000000000" pitchFamily="2" charset="2"/>
              </a:rPr>
              <a:t>PSY 150 General Psychology</a:t>
            </a:r>
          </a:p>
          <a:p>
            <a:r>
              <a:rPr lang="en-US" b="1" dirty="0">
                <a:solidFill>
                  <a:schemeClr val="tx1"/>
                </a:solidFill>
                <a:sym typeface="Wingdings" panose="05000000000000000000" pitchFamily="2" charset="2"/>
              </a:rPr>
              <a:t>ENG 111 Writing &amp; Inquiry</a:t>
            </a:r>
            <a:br>
              <a:rPr lang="en-US" dirty="0">
                <a:solidFill>
                  <a:schemeClr val="tx1"/>
                </a:solidFill>
                <a:sym typeface="Wingdings" panose="05000000000000000000" pitchFamily="2" charset="2"/>
              </a:rPr>
            </a:br>
            <a:endParaRPr lang="en-US" b="1" dirty="0">
              <a:solidFill>
                <a:schemeClr val="tx1"/>
              </a:solidFill>
              <a:sym typeface="Wingdings" panose="05000000000000000000" pitchFamily="2" charset="2"/>
            </a:endParaRPr>
          </a:p>
          <a:p>
            <a:r>
              <a:rPr lang="en-US" b="1" dirty="0">
                <a:solidFill>
                  <a:schemeClr val="tx1"/>
                </a:solidFill>
                <a:sym typeface="Wingdings" panose="05000000000000000000" pitchFamily="2" charset="2"/>
              </a:rPr>
              <a:t>RISE: Unweighted GPA used for Placement up to 10 years after graduation</a:t>
            </a:r>
          </a:p>
          <a:p>
            <a:pPr lvl="1"/>
            <a:r>
              <a:rPr lang="en-US" dirty="0">
                <a:solidFill>
                  <a:schemeClr val="tx1"/>
                </a:solidFill>
                <a:sym typeface="Wingdings" panose="05000000000000000000" pitchFamily="2" charset="2"/>
              </a:rPr>
              <a:t>High School GPA 2.8+  Meets math and English minimum requirement.  Can take requisite/college level courses right away.  </a:t>
            </a:r>
            <a:r>
              <a:rPr lang="en-US" b="1" u="sng" dirty="0">
                <a:solidFill>
                  <a:schemeClr val="tx1"/>
                </a:solidFill>
                <a:sym typeface="Wingdings" panose="05000000000000000000" pitchFamily="2" charset="2"/>
              </a:rPr>
              <a:t>If you fall in this category you are eligible to apply to the program</a:t>
            </a:r>
          </a:p>
          <a:p>
            <a:pPr lvl="1"/>
            <a:r>
              <a:rPr lang="en-US" dirty="0">
                <a:solidFill>
                  <a:schemeClr val="tx1"/>
                </a:solidFill>
                <a:sym typeface="Wingdings" panose="05000000000000000000" pitchFamily="2" charset="2"/>
              </a:rPr>
              <a:t>High School GPA 2.2-2.799  Places student into ENG 111 with co-requisite ENG 011 and MAT 003 through tier 1. You can begin to take other co-requisite courses at the same time as these courses.  </a:t>
            </a:r>
            <a:r>
              <a:rPr lang="en-US" b="1" u="sng" dirty="0">
                <a:solidFill>
                  <a:schemeClr val="tx1"/>
                </a:solidFill>
                <a:sym typeface="Wingdings" panose="05000000000000000000" pitchFamily="2" charset="2"/>
              </a:rPr>
              <a:t>You must meet these minimum English and Math requirements prior to application to the program.</a:t>
            </a:r>
          </a:p>
          <a:p>
            <a:pPr lvl="1"/>
            <a:r>
              <a:rPr lang="en-US" dirty="0">
                <a:solidFill>
                  <a:schemeClr val="tx1"/>
                </a:solidFill>
                <a:sym typeface="Wingdings" panose="05000000000000000000" pitchFamily="2" charset="2"/>
              </a:rPr>
              <a:t>High School GPA ≤ 2.1 ENG 002 through tier II &amp; ACA 090 &amp; Mat 003 through tier 1.  Can be taken at the same time as requisite courses.  </a:t>
            </a:r>
            <a:r>
              <a:rPr lang="en-US" b="1" u="sng" dirty="0">
                <a:solidFill>
                  <a:schemeClr val="tx1"/>
                </a:solidFill>
                <a:sym typeface="Wingdings" panose="05000000000000000000" pitchFamily="2" charset="2"/>
              </a:rPr>
              <a:t>You must meet these minimum English and Math requirements prior to application to the program</a:t>
            </a:r>
            <a:r>
              <a:rPr lang="en-US" b="1" dirty="0">
                <a:solidFill>
                  <a:schemeClr val="tx1"/>
                </a:solidFill>
                <a:sym typeface="Wingdings" panose="05000000000000000000" pitchFamily="2" charset="2"/>
              </a:rPr>
              <a:t>.</a:t>
            </a:r>
            <a:br>
              <a:rPr lang="en-US" b="1" dirty="0">
                <a:solidFill>
                  <a:schemeClr val="tx1"/>
                </a:solidFill>
                <a:sym typeface="Wingdings" panose="05000000000000000000" pitchFamily="2" charset="2"/>
              </a:rPr>
            </a:br>
            <a:endParaRPr lang="en-US" b="1" dirty="0">
              <a:solidFill>
                <a:schemeClr val="tx1"/>
              </a:solidFill>
              <a:sym typeface="Wingdings" panose="05000000000000000000" pitchFamily="2" charset="2"/>
            </a:endParaRPr>
          </a:p>
          <a:p>
            <a:pPr lvl="1"/>
            <a:endParaRPr lang="en-US" b="1" dirty="0">
              <a:solidFill>
                <a:schemeClr val="tx1"/>
              </a:solidFill>
            </a:endParaRPr>
          </a:p>
        </p:txBody>
      </p:sp>
      <p:pic>
        <p:nvPicPr>
          <p:cNvPr id="10" name="Audio 9">
            <a:hlinkClick r:id="" action="ppaction://media"/>
            <a:extLst>
              <a:ext uri="{FF2B5EF4-FFF2-40B4-BE49-F238E27FC236}">
                <a16:creationId xmlns:a16="http://schemas.microsoft.com/office/drawing/2014/main" id="{57DF02BD-F069-44CB-9412-512DEF96211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pic>
        <p:nvPicPr>
          <p:cNvPr id="11" name="Picture 10" descr="Dental profession seal">
            <a:extLst>
              <a:ext uri="{FF2B5EF4-FFF2-40B4-BE49-F238E27FC236}">
                <a16:creationId xmlns:a16="http://schemas.microsoft.com/office/drawing/2014/main" id="{A02D94BC-7A0B-484D-A371-EE47D7909281}"/>
              </a:ext>
            </a:extLst>
          </p:cNvPr>
          <p:cNvPicPr>
            <a:picLocks noChangeAspect="1"/>
          </p:cNvPicPr>
          <p:nvPr/>
        </p:nvPicPr>
        <p:blipFill>
          <a:blip r:embed="rId6"/>
          <a:stretch>
            <a:fillRect/>
          </a:stretch>
        </p:blipFill>
        <p:spPr>
          <a:xfrm>
            <a:off x="9527430" y="392097"/>
            <a:ext cx="2066544" cy="1856232"/>
          </a:xfrm>
          <a:prstGeom prst="rect">
            <a:avLst/>
          </a:prstGeom>
        </p:spPr>
      </p:pic>
    </p:spTree>
    <p:extLst>
      <p:ext uri="{BB962C8B-B14F-4D97-AF65-F5344CB8AC3E}">
        <p14:creationId xmlns:p14="http://schemas.microsoft.com/office/powerpoint/2010/main" val="4277211986"/>
      </p:ext>
    </p:extLst>
  </p:cSld>
  <p:clrMapOvr>
    <a:masterClrMapping/>
  </p:clrMapOvr>
  <mc:AlternateContent xmlns:mc="http://schemas.openxmlformats.org/markup-compatibility/2006" xmlns:p14="http://schemas.microsoft.com/office/powerpoint/2010/main">
    <mc:Choice Requires="p14">
      <p:transition spd="slow" p14:dur="2000" advTm="24210"/>
    </mc:Choice>
    <mc:Fallback xmlns="">
      <p:transition spd="slow" advTm="242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B5346A9-913B-48DF-A74C-93A6A08D597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47B3AB3-312F-4A40-8B0E-628DA9926985}"/>
              </a:ext>
            </a:extLst>
          </p:cNvPr>
          <p:cNvSpPr>
            <a:spLocks noGrp="1"/>
          </p:cNvSpPr>
          <p:nvPr>
            <p:ph type="title"/>
          </p:nvPr>
        </p:nvSpPr>
        <p:spPr/>
        <p:txBody>
          <a:bodyPr/>
          <a:lstStyle/>
          <a:p>
            <a:r>
              <a:rPr lang="en-US" dirty="0">
                <a:solidFill>
                  <a:schemeClr val="bg1"/>
                </a:solidFill>
              </a:rPr>
              <a:t>Application Process</a:t>
            </a:r>
          </a:p>
        </p:txBody>
      </p:sp>
      <p:sp>
        <p:nvSpPr>
          <p:cNvPr id="3" name="Content Placeholder 2">
            <a:extLst>
              <a:ext uri="{FF2B5EF4-FFF2-40B4-BE49-F238E27FC236}">
                <a16:creationId xmlns:a16="http://schemas.microsoft.com/office/drawing/2014/main" id="{DECDC271-907E-4CA9-94F7-CED5365D0D99}"/>
              </a:ext>
              <a:ext uri="{C183D7F6-B498-43B3-948B-1728B52AA6E4}">
                <adec:decorative xmlns:adec="http://schemas.microsoft.com/office/drawing/2017/decorative" val="1"/>
              </a:ext>
            </a:extLst>
          </p:cNvPr>
          <p:cNvSpPr>
            <a:spLocks noGrp="1"/>
          </p:cNvSpPr>
          <p:nvPr>
            <p:ph idx="1"/>
          </p:nvPr>
        </p:nvSpPr>
        <p:spPr>
          <a:xfrm>
            <a:off x="1683170" y="2134578"/>
            <a:ext cx="8825659" cy="3189897"/>
          </a:xfrm>
          <a:noFill/>
        </p:spPr>
        <p:txBody>
          <a:bodyPr vert="horz" lIns="91440" tIns="45720" rIns="91440" bIns="45720" rtlCol="0" anchor="t">
            <a:normAutofit/>
          </a:bodyPr>
          <a:lstStyle/>
          <a:p>
            <a:pPr marL="0" indent="0">
              <a:buNone/>
            </a:pPr>
            <a:endParaRPr lang="en-US" dirty="0"/>
          </a:p>
          <a:p>
            <a:r>
              <a:rPr lang="en-US" sz="2400" dirty="0">
                <a:solidFill>
                  <a:schemeClr val="bg1"/>
                </a:solidFill>
              </a:rPr>
              <a:t>Dental Assisting accepts 20 students each Fall; 4 seats reserved for Surry Co. residents, 1 seat reserved for H.S. senior applicant.</a:t>
            </a:r>
          </a:p>
          <a:p>
            <a:r>
              <a:rPr lang="en-US" sz="2400" dirty="0">
                <a:solidFill>
                  <a:schemeClr val="bg1"/>
                </a:solidFill>
              </a:rPr>
              <a:t>We start a new cohort every year in the Fall; students typically graduate by July 1</a:t>
            </a:r>
            <a:r>
              <a:rPr lang="en-US" sz="2400" baseline="30000" dirty="0">
                <a:solidFill>
                  <a:schemeClr val="bg1"/>
                </a:solidFill>
              </a:rPr>
              <a:t>st</a:t>
            </a:r>
            <a:r>
              <a:rPr lang="en-US" sz="2400" dirty="0">
                <a:solidFill>
                  <a:schemeClr val="bg1"/>
                </a:solidFill>
              </a:rPr>
              <a:t> each year.</a:t>
            </a:r>
          </a:p>
          <a:p>
            <a:r>
              <a:rPr lang="en-US" sz="2400" dirty="0">
                <a:solidFill>
                  <a:schemeClr val="bg1"/>
                </a:solidFill>
              </a:rPr>
              <a:t>Application Deadline is May, 21</a:t>
            </a:r>
            <a:r>
              <a:rPr lang="en-US" sz="2400" baseline="30000" dirty="0">
                <a:solidFill>
                  <a:schemeClr val="bg1"/>
                </a:solidFill>
              </a:rPr>
              <a:t>st</a:t>
            </a:r>
            <a:r>
              <a:rPr lang="en-US" sz="2400" dirty="0">
                <a:solidFill>
                  <a:schemeClr val="bg1"/>
                </a:solidFill>
              </a:rPr>
              <a:t> for the Fall 2021 cohort</a:t>
            </a:r>
          </a:p>
          <a:p>
            <a:pPr marL="0" indent="0">
              <a:buNone/>
            </a:pPr>
            <a:endParaRPr lang="en-US" dirty="0"/>
          </a:p>
          <a:p>
            <a:pPr marL="0" indent="0">
              <a:buNone/>
            </a:pPr>
            <a:endParaRPr lang="en-US" dirty="0"/>
          </a:p>
          <a:p>
            <a:pPr marL="457200" lvl="1" indent="0">
              <a:buNone/>
            </a:pPr>
            <a:endParaRPr lang="en-US" dirty="0"/>
          </a:p>
        </p:txBody>
      </p:sp>
      <p:pic>
        <p:nvPicPr>
          <p:cNvPr id="6" name="Audio 5">
            <a:hlinkClick r:id="" action="ppaction://media"/>
            <a:extLst>
              <a:ext uri="{FF2B5EF4-FFF2-40B4-BE49-F238E27FC236}">
                <a16:creationId xmlns:a16="http://schemas.microsoft.com/office/drawing/2014/main" id="{604D3C14-50A4-4D57-B5EF-E7B3495579D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570019017"/>
      </p:ext>
    </p:extLst>
  </p:cSld>
  <p:clrMapOvr>
    <a:masterClrMapping/>
  </p:clrMapOvr>
  <mc:AlternateContent xmlns:mc="http://schemas.openxmlformats.org/markup-compatibility/2006" xmlns:p14="http://schemas.microsoft.com/office/powerpoint/2010/main">
    <mc:Choice Requires="p14">
      <p:transition spd="slow" p14:dur="2000" advTm="46964"/>
    </mc:Choice>
    <mc:Fallback xmlns="">
      <p:transition spd="slow" advTm="469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34EE34F-2782-4633-8ECE-39E6E66C251C}"/>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C346F5A-F7D0-4FE0-8104-6A0A82C9C138}"/>
              </a:ext>
            </a:extLst>
          </p:cNvPr>
          <p:cNvSpPr>
            <a:spLocks noGrp="1"/>
          </p:cNvSpPr>
          <p:nvPr>
            <p:ph type="title"/>
          </p:nvPr>
        </p:nvSpPr>
        <p:spPr>
          <a:xfrm>
            <a:off x="508206" y="992988"/>
            <a:ext cx="8761413" cy="706964"/>
          </a:xfrm>
        </p:spPr>
        <p:txBody>
          <a:bodyPr/>
          <a:lstStyle/>
          <a:p>
            <a:r>
              <a:rPr lang="en-US" dirty="0">
                <a:solidFill>
                  <a:schemeClr val="bg1"/>
                </a:solidFill>
              </a:rPr>
              <a:t>Student Selection</a:t>
            </a:r>
          </a:p>
        </p:txBody>
      </p:sp>
      <p:sp>
        <p:nvSpPr>
          <p:cNvPr id="3" name="Content Placeholder 2">
            <a:extLst>
              <a:ext uri="{FF2B5EF4-FFF2-40B4-BE49-F238E27FC236}">
                <a16:creationId xmlns:a16="http://schemas.microsoft.com/office/drawing/2014/main" id="{20C70BFC-F629-47CF-B667-F7908D1A662A}"/>
              </a:ext>
            </a:extLst>
          </p:cNvPr>
          <p:cNvSpPr>
            <a:spLocks noGrp="1"/>
          </p:cNvSpPr>
          <p:nvPr>
            <p:ph idx="1"/>
          </p:nvPr>
        </p:nvSpPr>
        <p:spPr>
          <a:xfrm>
            <a:off x="476084" y="2096733"/>
            <a:ext cx="8825659" cy="3416300"/>
          </a:xfrm>
          <a:noFill/>
        </p:spPr>
        <p:txBody>
          <a:bodyPr vert="horz" lIns="91440" tIns="45720" rIns="91440" bIns="45720" rtlCol="0" anchor="t">
            <a:normAutofit/>
          </a:bodyPr>
          <a:lstStyle/>
          <a:p>
            <a:r>
              <a:rPr lang="en-US" dirty="0">
                <a:solidFill>
                  <a:schemeClr val="bg1"/>
                </a:solidFill>
              </a:rPr>
              <a:t>Students are selected by the admissions counselor based on total point accumulation.  Points are earned in the following manner:</a:t>
            </a:r>
          </a:p>
          <a:p>
            <a:r>
              <a:rPr lang="en-US" dirty="0">
                <a:solidFill>
                  <a:schemeClr val="bg1"/>
                </a:solidFill>
              </a:rPr>
              <a:t>A=4 pts.   B=3 pts.  C=2pts.  </a:t>
            </a:r>
          </a:p>
          <a:p>
            <a:r>
              <a:rPr lang="en-US" dirty="0">
                <a:solidFill>
                  <a:schemeClr val="bg1"/>
                </a:solidFill>
              </a:rPr>
              <a:t>Points are multiplied per course by credit hours for the course</a:t>
            </a:r>
          </a:p>
          <a:p>
            <a:r>
              <a:rPr lang="en-US" dirty="0">
                <a:solidFill>
                  <a:schemeClr val="bg1"/>
                </a:solidFill>
              </a:rPr>
              <a:t>Ex:  BIO 163 = 5x3= 15 points received for BIO 163</a:t>
            </a:r>
          </a:p>
          <a:p>
            <a:pPr marL="0" indent="0">
              <a:buNone/>
            </a:pPr>
            <a:r>
              <a:rPr lang="en-US" b="1" u="sng" dirty="0">
                <a:solidFill>
                  <a:schemeClr val="bg1"/>
                </a:solidFill>
              </a:rPr>
              <a:t>Average Point range for selected students:  2020</a:t>
            </a:r>
          </a:p>
          <a:p>
            <a:pPr marL="0" indent="0">
              <a:buNone/>
            </a:pPr>
            <a:r>
              <a:rPr lang="en-US" dirty="0">
                <a:solidFill>
                  <a:schemeClr val="bg1"/>
                </a:solidFill>
              </a:rPr>
              <a:t>Dental Assisting:  75.3-126*</a:t>
            </a:r>
          </a:p>
          <a:p>
            <a:pPr marL="0" indent="0">
              <a:buNone/>
            </a:pPr>
            <a:r>
              <a:rPr lang="en-US" dirty="0">
                <a:solidFill>
                  <a:schemeClr val="bg1"/>
                </a:solidFill>
              </a:rPr>
              <a:t>* Cumulative points including TEAS test scores</a:t>
            </a:r>
          </a:p>
        </p:txBody>
      </p:sp>
      <p:pic>
        <p:nvPicPr>
          <p:cNvPr id="8" name="Picture 7" descr="Dental Assistant placing the dental wedge prior to the dentist placing a filling.">
            <a:extLst>
              <a:ext uri="{FF2B5EF4-FFF2-40B4-BE49-F238E27FC236}">
                <a16:creationId xmlns:a16="http://schemas.microsoft.com/office/drawing/2014/main" id="{2AEFAE7A-EFC7-4461-A9DD-45626083F8D8}"/>
              </a:ext>
            </a:extLst>
          </p:cNvPr>
          <p:cNvPicPr>
            <a:picLocks noChangeAspect="1"/>
          </p:cNvPicPr>
          <p:nvPr/>
        </p:nvPicPr>
        <p:blipFill>
          <a:blip r:embed="rId5"/>
          <a:stretch>
            <a:fillRect/>
          </a:stretch>
        </p:blipFill>
        <p:spPr>
          <a:xfrm>
            <a:off x="8240449" y="2627604"/>
            <a:ext cx="3692619" cy="2769464"/>
          </a:xfrm>
          <a:prstGeom prst="rect">
            <a:avLst/>
          </a:prstGeom>
        </p:spPr>
      </p:pic>
      <p:pic>
        <p:nvPicPr>
          <p:cNvPr id="9" name="Audio 8">
            <a:hlinkClick r:id="" action="ppaction://media"/>
            <a:extLst>
              <a:ext uri="{FF2B5EF4-FFF2-40B4-BE49-F238E27FC236}">
                <a16:creationId xmlns:a16="http://schemas.microsoft.com/office/drawing/2014/main" id="{4DBB423C-9F02-4CD8-B3C7-A8ED46BA68B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783677688"/>
      </p:ext>
    </p:extLst>
  </p:cSld>
  <p:clrMapOvr>
    <a:masterClrMapping/>
  </p:clrMapOvr>
  <mc:AlternateContent xmlns:mc="http://schemas.openxmlformats.org/markup-compatibility/2006" xmlns:p14="http://schemas.microsoft.com/office/powerpoint/2010/main">
    <mc:Choice Requires="p14">
      <p:transition spd="slow" p14:dur="2000" advTm="64441"/>
    </mc:Choice>
    <mc:Fallback xmlns="">
      <p:transition spd="slow" advTm="64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13B94D3-0E14-485D-A0DE-F12BE894A30C}"/>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210A0A1-4184-401F-8DE1-7DF99E079E74}"/>
              </a:ext>
            </a:extLst>
          </p:cNvPr>
          <p:cNvSpPr>
            <a:spLocks noGrp="1"/>
          </p:cNvSpPr>
          <p:nvPr>
            <p:ph type="title"/>
          </p:nvPr>
        </p:nvSpPr>
        <p:spPr>
          <a:xfrm>
            <a:off x="908145" y="989371"/>
            <a:ext cx="8761413" cy="706964"/>
          </a:xfrm>
        </p:spPr>
        <p:txBody>
          <a:bodyPr/>
          <a:lstStyle/>
          <a:p>
            <a:r>
              <a:rPr lang="en-US" dirty="0">
                <a:solidFill>
                  <a:schemeClr val="bg1"/>
                </a:solidFill>
              </a:rPr>
              <a:t>Application Process</a:t>
            </a:r>
          </a:p>
        </p:txBody>
      </p:sp>
      <p:sp>
        <p:nvSpPr>
          <p:cNvPr id="3" name="Content Placeholder 2">
            <a:extLst>
              <a:ext uri="{FF2B5EF4-FFF2-40B4-BE49-F238E27FC236}">
                <a16:creationId xmlns:a16="http://schemas.microsoft.com/office/drawing/2014/main" id="{920E766C-E289-4BF9-8195-D31AD7A0A3FF}"/>
              </a:ext>
            </a:extLst>
          </p:cNvPr>
          <p:cNvSpPr>
            <a:spLocks noGrp="1"/>
          </p:cNvSpPr>
          <p:nvPr>
            <p:ph idx="1"/>
          </p:nvPr>
        </p:nvSpPr>
        <p:spPr>
          <a:xfrm>
            <a:off x="812054" y="2108200"/>
            <a:ext cx="8825659" cy="3416300"/>
          </a:xfrm>
          <a:noFill/>
        </p:spPr>
        <p:txBody>
          <a:bodyPr vert="horz" lIns="91440" tIns="45720" rIns="91440" bIns="45720" rtlCol="0" anchor="t">
            <a:normAutofit fontScale="92500"/>
          </a:bodyPr>
          <a:lstStyle/>
          <a:p>
            <a:r>
              <a:rPr lang="en-US" dirty="0">
                <a:solidFill>
                  <a:schemeClr val="bg1"/>
                </a:solidFill>
              </a:rPr>
              <a:t>Step 1  Review this Information session</a:t>
            </a:r>
          </a:p>
          <a:p>
            <a:r>
              <a:rPr lang="en-US" dirty="0">
                <a:solidFill>
                  <a:schemeClr val="bg1"/>
                </a:solidFill>
              </a:rPr>
              <a:t>Print off and sign the last page of this Power-Point and take with you to your MAR review.</a:t>
            </a:r>
          </a:p>
          <a:p>
            <a:r>
              <a:rPr lang="en-US" dirty="0">
                <a:solidFill>
                  <a:schemeClr val="bg1"/>
                </a:solidFill>
              </a:rPr>
              <a:t>Step 2 Complete Minimum Admissions Review (MAR) with admissions counselor. </a:t>
            </a:r>
          </a:p>
          <a:p>
            <a:r>
              <a:rPr lang="en-US" dirty="0">
                <a:solidFill>
                  <a:schemeClr val="bg1"/>
                </a:solidFill>
              </a:rPr>
              <a:t>Step 3  Take the TEAS test. Once you have completed the MAR review your name will be added to the TEAS test administrators list and you will be called within 2 weeks to schedule the test.</a:t>
            </a:r>
          </a:p>
          <a:p>
            <a:pPr lvl="1"/>
            <a:r>
              <a:rPr lang="en-US" sz="1800" dirty="0">
                <a:solidFill>
                  <a:schemeClr val="bg1"/>
                </a:solidFill>
              </a:rPr>
              <a:t>Dental Assisting minimum score: 42</a:t>
            </a:r>
          </a:p>
          <a:p>
            <a:pPr lvl="1"/>
            <a:r>
              <a:rPr lang="en-US" sz="1800" dirty="0">
                <a:solidFill>
                  <a:schemeClr val="bg1"/>
                </a:solidFill>
              </a:rPr>
              <a:t>Points at or above the minimum score will be added to your total point accumulation.  </a:t>
            </a:r>
          </a:p>
        </p:txBody>
      </p:sp>
      <p:pic>
        <p:nvPicPr>
          <p:cNvPr id="5" name="Audio 4">
            <a:hlinkClick r:id="" action="ppaction://media"/>
            <a:extLst>
              <a:ext uri="{FF2B5EF4-FFF2-40B4-BE49-F238E27FC236}">
                <a16:creationId xmlns:a16="http://schemas.microsoft.com/office/drawing/2014/main" id="{CE8E929F-E9CC-45EC-B690-08EC13EC08F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pic>
        <p:nvPicPr>
          <p:cNvPr id="7" name="Picture 6" descr="Group of students in class during spirit week">
            <a:extLst>
              <a:ext uri="{FF2B5EF4-FFF2-40B4-BE49-F238E27FC236}">
                <a16:creationId xmlns:a16="http://schemas.microsoft.com/office/drawing/2014/main" id="{BB8CE7C8-2D3C-4277-B149-CD3EBFFF1A12}"/>
              </a:ext>
            </a:extLst>
          </p:cNvPr>
          <p:cNvPicPr>
            <a:picLocks noChangeAspect="1"/>
          </p:cNvPicPr>
          <p:nvPr/>
        </p:nvPicPr>
        <p:blipFill>
          <a:blip r:embed="rId6"/>
          <a:stretch>
            <a:fillRect/>
          </a:stretch>
        </p:blipFill>
        <p:spPr>
          <a:xfrm>
            <a:off x="8966382" y="116767"/>
            <a:ext cx="3075784" cy="2306838"/>
          </a:xfrm>
          <a:prstGeom prst="rect">
            <a:avLst/>
          </a:prstGeom>
        </p:spPr>
      </p:pic>
    </p:spTree>
    <p:extLst>
      <p:ext uri="{BB962C8B-B14F-4D97-AF65-F5344CB8AC3E}">
        <p14:creationId xmlns:p14="http://schemas.microsoft.com/office/powerpoint/2010/main" val="2268128035"/>
      </p:ext>
    </p:extLst>
  </p:cSld>
  <p:clrMapOvr>
    <a:masterClrMapping/>
  </p:clrMapOvr>
  <mc:AlternateContent xmlns:mc="http://schemas.openxmlformats.org/markup-compatibility/2006" xmlns:p14="http://schemas.microsoft.com/office/powerpoint/2010/main">
    <mc:Choice Requires="p14">
      <p:transition spd="slow" p14:dur="2000" advTm="69349"/>
    </mc:Choice>
    <mc:Fallback xmlns="">
      <p:transition spd="slow" advTm="693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D90885A59CC11448F720D197D8C42B5" ma:contentTypeVersion="15" ma:contentTypeDescription="Create a new document." ma:contentTypeScope="" ma:versionID="829f1a986dfe85f2cbbe89b615ccf378">
  <xsd:schema xmlns:xsd="http://www.w3.org/2001/XMLSchema" xmlns:xs="http://www.w3.org/2001/XMLSchema" xmlns:p="http://schemas.microsoft.com/office/2006/metadata/properties" xmlns:ns3="4d14ae36-2b2b-4ee2-a2bd-8b287b6173e1" xmlns:ns4="3a714004-c180-4d53-94d2-fe5060b40b06" targetNamespace="http://schemas.microsoft.com/office/2006/metadata/properties" ma:root="true" ma:fieldsID="560e6c0186947bc92bfa08f2be8c38d9" ns3:_="" ns4:_="">
    <xsd:import namespace="4d14ae36-2b2b-4ee2-a2bd-8b287b6173e1"/>
    <xsd:import namespace="3a714004-c180-4d53-94d2-fe5060b40b06"/>
    <xsd:element name="properties">
      <xsd:complexType>
        <xsd:sequence>
          <xsd:element name="documentManagement">
            <xsd:complexType>
              <xsd:all>
                <xsd:element ref="ns3:SharedWithUsers" minOccurs="0"/>
                <xsd:element ref="ns3:SharedWithDetails" minOccurs="0"/>
                <xsd:element ref="ns3:SharingHintHash" minOccurs="0"/>
                <xsd:element ref="ns3:LastSharedByTime" minOccurs="0"/>
                <xsd:element ref="ns3:LastSharedByUser" minOccurs="0"/>
                <xsd:element ref="ns4:MediaServiceMetadata" minOccurs="0"/>
                <xsd:element ref="ns4:MediaServiceFastMetadata" minOccurs="0"/>
                <xsd:element ref="ns4:MediaServiceEventHashCode" minOccurs="0"/>
                <xsd:element ref="ns4:MediaServiceGenerationTime" minOccurs="0"/>
                <xsd:element ref="ns4:MediaServiceAutoTags" minOccurs="0"/>
                <xsd:element ref="ns4:MediaServiceOCR" minOccurs="0"/>
                <xsd:element ref="ns4:MediaServiceDateTaken" minOccurs="0"/>
                <xsd:element ref="ns4:MediaServiceLocation"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14ae36-2b2b-4ee2-a2bd-8b287b6173e1"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element name="LastSharedByTime" ma:index="11" nillable="true" ma:displayName="Last Shared By Time" ma:description="" ma:internalName="LastSharedByTime" ma:readOnly="true">
      <xsd:simpleType>
        <xsd:restriction base="dms:DateTime"/>
      </xsd:simpleType>
    </xsd:element>
    <xsd:element name="LastSharedByUser" ma:index="12" nillable="true" ma:displayName="Last Shared By User" ma:description="" ma:internalName="LastSharedByUse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a714004-c180-4d53-94d2-fe5060b40b06"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43BE71D-3918-4964-8DDD-79017479B091}">
  <ds:schemaRefs>
    <ds:schemaRef ds:uri="http://schemas.microsoft.com/sharepoint/v3/contenttype/forms"/>
  </ds:schemaRefs>
</ds:datastoreItem>
</file>

<file path=customXml/itemProps2.xml><?xml version="1.0" encoding="utf-8"?>
<ds:datastoreItem xmlns:ds="http://schemas.openxmlformats.org/officeDocument/2006/customXml" ds:itemID="{6B2707F1-BD50-4A64-9426-D74947658600}">
  <ds:schemaRefs>
    <ds:schemaRef ds:uri="http://purl.org/dc/elements/1.1/"/>
    <ds:schemaRef ds:uri="http://www.w3.org/XML/1998/namespace"/>
    <ds:schemaRef ds:uri="http://schemas.microsoft.com/office/infopath/2007/PartnerControls"/>
    <ds:schemaRef ds:uri="http://purl.org/dc/terms/"/>
    <ds:schemaRef ds:uri="http://schemas.microsoft.com/office/2006/metadata/properties"/>
    <ds:schemaRef ds:uri="http://schemas.microsoft.com/office/2006/documentManagement/types"/>
    <ds:schemaRef ds:uri="3a714004-c180-4d53-94d2-fe5060b40b06"/>
    <ds:schemaRef ds:uri="http://schemas.openxmlformats.org/package/2006/metadata/core-properties"/>
    <ds:schemaRef ds:uri="4d14ae36-2b2b-4ee2-a2bd-8b287b6173e1"/>
    <ds:schemaRef ds:uri="http://purl.org/dc/dcmitype/"/>
  </ds:schemaRefs>
</ds:datastoreItem>
</file>

<file path=customXml/itemProps3.xml><?xml version="1.0" encoding="utf-8"?>
<ds:datastoreItem xmlns:ds="http://schemas.openxmlformats.org/officeDocument/2006/customXml" ds:itemID="{C08E6E7A-D570-47C3-8CAE-56CC739DC62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d14ae36-2b2b-4ee2-a2bd-8b287b6173e1"/>
    <ds:schemaRef ds:uri="3a714004-c180-4d53-94d2-fe5060b40b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TM02900722[[fn=Ion Boardroom]]</Template>
  <TotalTime>3343</TotalTime>
  <Words>1042</Words>
  <Application>Microsoft Office PowerPoint</Application>
  <PresentationFormat>Widescreen</PresentationFormat>
  <Paragraphs>74</Paragraphs>
  <Slides>11</Slides>
  <Notes>1</Notes>
  <HiddenSlides>0</HiddenSlides>
  <MMClips>10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Century Gothic</vt:lpstr>
      <vt:lpstr>Wingdings 3</vt:lpstr>
      <vt:lpstr>Ion Boardroom</vt:lpstr>
      <vt:lpstr>Forsyth Technical Community College Dental Assisting Program</vt:lpstr>
      <vt:lpstr>Dental Assisting - Intro</vt:lpstr>
      <vt:lpstr>What is the Difference Between Dental Assisting &amp; Dental Hygiene?</vt:lpstr>
      <vt:lpstr>Dental Assisting – Job Duties</vt:lpstr>
      <vt:lpstr>Dental Assisting – The Facts</vt:lpstr>
      <vt:lpstr>Dental Assisting Minimum Requirement’s &amp; Requisite Courses</vt:lpstr>
      <vt:lpstr>Application Process</vt:lpstr>
      <vt:lpstr>Student Selection</vt:lpstr>
      <vt:lpstr>Application Process</vt:lpstr>
      <vt:lpstr>Application Process- Continued</vt:lpstr>
      <vt:lpstr>Dental Assisting Information Session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Forsyth Technical Community College Dental Programs</dc:title>
  <dc:creator>Cookfamily</dc:creator>
  <cp:lastModifiedBy>Daniel Johnson</cp:lastModifiedBy>
  <cp:revision>196</cp:revision>
  <dcterms:created xsi:type="dcterms:W3CDTF">2019-08-07T09:15:53Z</dcterms:created>
  <dcterms:modified xsi:type="dcterms:W3CDTF">2020-09-29T15:00:57Z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0x0101007D90885A59CC11448F720D197D8C42B5</vt:lpwstr>
  </property>
</Properties>
</file>