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57" r:id="rId6"/>
    <p:sldId id="259" r:id="rId7"/>
    <p:sldId id="266" r:id="rId8"/>
    <p:sldId id="269" r:id="rId9"/>
    <p:sldId id="282" r:id="rId10"/>
    <p:sldId id="267" r:id="rId11"/>
    <p:sldId id="270" r:id="rId12"/>
    <p:sldId id="271" r:id="rId13"/>
    <p:sldId id="272" r:id="rId14"/>
    <p:sldId id="274" r:id="rId15"/>
    <p:sldId id="275" r:id="rId16"/>
    <p:sldId id="276" r:id="rId17"/>
    <p:sldId id="277" r:id="rId18"/>
    <p:sldId id="283" r:id="rId19"/>
    <p:sldId id="284" r:id="rId20"/>
    <p:sldId id="285" r:id="rId21"/>
    <p:sldId id="286" r:id="rId22"/>
    <p:sldId id="287" r:id="rId23"/>
    <p:sldId id="288" r:id="rId24"/>
    <p:sldId id="289" r:id="rId25"/>
    <p:sldId id="290" r:id="rId26"/>
    <p:sldId id="279" r:id="rId27"/>
    <p:sldId id="280" r:id="rId28"/>
    <p:sldId id="268" r:id="rId29"/>
    <p:sldId id="281"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Sherman" initials="JS" lastIdx="1" clrIdx="0">
    <p:extLst>
      <p:ext uri="{19B8F6BF-5375-455C-9EA6-DF929625EA0E}">
        <p15:presenceInfo xmlns:p15="http://schemas.microsoft.com/office/powerpoint/2012/main" userId="S-1-5-21-2806369741-1941703896-3519966541-15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59B"/>
    <a:srgbClr val="072D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FAE91D-52C6-4A9B-9E08-BAE283B90395}" v="1" dt="2022-08-06T12:19:46.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71613" autoAdjust="0"/>
  </p:normalViewPr>
  <p:slideViewPr>
    <p:cSldViewPr snapToGrid="0">
      <p:cViewPr varScale="1">
        <p:scale>
          <a:sx n="76" d="100"/>
          <a:sy n="76" d="100"/>
        </p:scale>
        <p:origin x="200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B03CAC-521C-44CA-92AD-3A2A7553CC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D69C0D-9E28-4302-A654-DDC14CF500D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6E0AE-F940-4CAF-BCBC-81F7C03D058A}" type="datetimeFigureOut">
              <a:rPr lang="en-US" smtClean="0"/>
              <a:t>8/9/2022</a:t>
            </a:fld>
            <a:endParaRPr lang="en-US"/>
          </a:p>
        </p:txBody>
      </p:sp>
      <p:sp>
        <p:nvSpPr>
          <p:cNvPr id="4" name="Slide Image Placeholder 3">
            <a:extLst>
              <a:ext uri="{FF2B5EF4-FFF2-40B4-BE49-F238E27FC236}">
                <a16:creationId xmlns:a16="http://schemas.microsoft.com/office/drawing/2014/main" id="{F1C96368-7FDB-4096-B401-7FBA941BE61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9A5B5137-D4EA-4324-9787-454DE8812BC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30C850E-F660-4F07-B885-EE1C306732D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943834AE-1B37-4C36-A866-A779902B8544}"/>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753957-9AA3-48DA-9047-99D6950C2A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MAR@forsythtech.ed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the online orientation for the respiratory therapy program at Forsyth Tech Community College.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you have completed the online presentation, you will be prompted to complete an online form stating that you have viewed the online orientation and understand the requirements for admission into the program.  You will be asked for some identification information so the Respiratory Therapy Program and Forsyth Tech may contact you, if needed.  Viewing this presentation is also a requirement for program admission, so completing the online form will serve as verification of completion. </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1</a:t>
            </a:fld>
            <a:endParaRPr lang="en-US"/>
          </a:p>
        </p:txBody>
      </p:sp>
    </p:spTree>
    <p:extLst>
      <p:ext uri="{BB962C8B-B14F-4D97-AF65-F5344CB8AC3E}">
        <p14:creationId xmlns:p14="http://schemas.microsoft.com/office/powerpoint/2010/main" val="1285192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following steps must be completed by the application deadline in order to be a candidate for admission for next Fall’s respiratory therapy program cohort.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of all, if you are a new or former student at the college, Submit the Forsyth Tech Application. This application can be completed online or in person at the Admissions Office in the Strickland Center on main campus. You will need to contact your high school or state General Equivalency Diploma (GED) office – whichever is relevant to you - to have an official transcript or GED scores sent to the Admissions Office. In order to be considered official, high school transcripts must be delivered in a sealed envelope.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have attended college in the past, please have official transcripts sent from ALL previously attended colleges sent to the Admissions Office to complete your application. Again, official transcripts must have the school seal or original signature and be delivered in a sealed, unopened envelope.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next step is to complete the Respiratory Therapy Online Orientation / Open House . . . which you are obviously doing right now.  At the end of this presentation, you will have an opportunity to complete an electronic signature form confirming that you have viewed the presentation.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Next, you need to be able to demonstrate your readiness in English and Math.  There are many different ways to demonstrate competency in these two critical subjects, and I urge you to review the MAR packet for specific details.  If you are unsure whether you meet either of these requirements, please reach out to a counselor in the Admissions Office PRIOR to submitting your MAR application, which will be discussed momentarily.  Once the Admissions Office receives your MAR application, it will be reviewed to make sure you meet minimum program entry requirements.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you must demonstrate minimum competency in Biology.  This can be done with record of at least a “D” in a high school level biology course or a college level biology course with a “C” or better.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program has a No D or F policy for related coursework.  In other words, for any </a:t>
            </a:r>
            <a:r>
              <a:rPr lang="en-US" sz="1200" i="1" kern="1200" dirty="0">
                <a:solidFill>
                  <a:schemeClr val="tx1"/>
                </a:solidFill>
                <a:effectLst/>
                <a:latin typeface="+mn-lt"/>
                <a:ea typeface="+mn-ea"/>
                <a:cs typeface="+mn-cs"/>
              </a:rPr>
              <a:t>program related course</a:t>
            </a:r>
            <a:r>
              <a:rPr lang="en-US" sz="1200" kern="1200" dirty="0">
                <a:solidFill>
                  <a:schemeClr val="tx1"/>
                </a:solidFill>
                <a:effectLst/>
                <a:latin typeface="+mn-lt"/>
                <a:ea typeface="+mn-ea"/>
                <a:cs typeface="+mn-cs"/>
              </a:rPr>
              <a:t> (a listing of which can be found in the MAR packet and later on in this presentation), completed, you must have record of a grade of C or better . . . any grade of D or F will preclude you from completing a MAR review for program admission.  If you currently have record of a D or F in a program related course, you will need to retake the course and earn a C or better prior to the next application deadline (and MAR review). </a:t>
            </a:r>
          </a:p>
          <a:p>
            <a:endParaRPr lang="en-US" dirty="0"/>
          </a:p>
          <a:p>
            <a:r>
              <a:rPr lang="en-US" sz="1200" kern="1200" dirty="0">
                <a:solidFill>
                  <a:schemeClr val="tx1"/>
                </a:solidFill>
                <a:effectLst/>
                <a:latin typeface="+mn-lt"/>
                <a:ea typeface="+mn-ea"/>
                <a:cs typeface="+mn-cs"/>
              </a:rPr>
              <a:t>The next step in the admission process is to submit the online Respiratory Therapy MAR application.  The application can be found on the website indicated in the MAR packet. Pay special attention to the dates listed in the MAR packet for when you can submit the MAR application. Remember:  you MUST submit your MAR application BEFORE the program’s application deadline. Your application confirmation will be emailed to you at the time it has been completed by a counselor.  You MUST make sure you have activated your Forsyth Tech email account so you can monitor for this communication. As long as you have submitted a MAR application, before the application deadline, your application will be reviewed, and you will be contacted by the deadline for the program that your MAR has been completed.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last step in the process is to await the final response from the admissions team, via your Forsyth Tech email, as to your program status.  You will be notified via email REGARDLESS of your status – whether you are admitted, an alternate, or not admitted. If you are admitted, you will receive instructions in your admissions letter with specific requirements that apply to admitted students.  You will need to carefully review and follow those instructions in order to maintain your seat in the program.  Alternates will be notified in ranked order if any seats open up during the new cohort onboarding process.  </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10</a:t>
            </a:fld>
            <a:endParaRPr lang="en-US"/>
          </a:p>
        </p:txBody>
      </p:sp>
    </p:spTree>
    <p:extLst>
      <p:ext uri="{BB962C8B-B14F-4D97-AF65-F5344CB8AC3E}">
        <p14:creationId xmlns:p14="http://schemas.microsoft.com/office/powerpoint/2010/main" val="60917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competitiveness as an applicant will be primarily based on the points earned from the program’s related courses.  In total, there are six courses that may be completed prior to entry in the program.  These are courses that are already part of the program’s curriculum and must be completed in order to earn an associate in applied science degree.  A listing of the courses is provided in the MAR packet as well as in this presentation.  Please note:  these courses are NOT prerequisite courses.  Many students are confused by this and feel like all classes must be completed before applying.  That is just not the case.  As long as you meet the minimum requirements for English, math, and biology, as described earlier, you are free to complete the application process, including the MAR review, for entry into the program.  However, historically the large majority of accepted students have completed at least some, if not most of the program related courses.  The admissions office will utilize a point ranking system, that will be described momentarily, that utilizes the grades earned in the program related courses and assigns point values.  The students with the highest point totals have the best chance of getting accepted.  </a:t>
            </a:r>
          </a:p>
          <a:p>
            <a:endParaRPr lang="en-US" dirty="0"/>
          </a:p>
          <a:p>
            <a:r>
              <a:rPr lang="en-US" sz="1200" kern="1200" dirty="0">
                <a:solidFill>
                  <a:schemeClr val="tx1"/>
                </a:solidFill>
                <a:effectLst/>
                <a:latin typeface="+mn-lt"/>
                <a:ea typeface="+mn-ea"/>
                <a:cs typeface="+mn-cs"/>
              </a:rPr>
              <a:t>In addition, extra points are available for selected previous degrees and certifications.  </a:t>
            </a:r>
            <a:r>
              <a:rPr lang="en-US" sz="1200" b="1" kern="1200" dirty="0">
                <a:solidFill>
                  <a:schemeClr val="tx1"/>
                </a:solidFill>
                <a:effectLst/>
                <a:latin typeface="+mn-lt"/>
                <a:ea typeface="+mn-ea"/>
                <a:cs typeface="+mn-cs"/>
              </a:rPr>
              <a:t>The documentation to earn these points MUST be turned prior to the MAR Review. If you are going to complete any items for points prior to the deadline…do not submit the online MAR application until you have completed the item and have the documentation.  Documentation can either be submitted to </a:t>
            </a:r>
            <a:r>
              <a:rPr lang="en-US" sz="1800" u="sng" dirty="0">
                <a:solidFill>
                  <a:srgbClr val="0563C1"/>
                </a:solidFill>
                <a:effectLst/>
                <a:latin typeface="Calibri" panose="020F0502020204030204" pitchFamily="34" charset="0"/>
                <a:ea typeface="Calibri" panose="020F0502020204030204" pitchFamily="34" charset="0"/>
                <a:hlinkClick r:id="rId3"/>
              </a:rPr>
              <a:t>MAR@forsythtech.edu</a:t>
            </a:r>
            <a:r>
              <a:rPr lang="en-US" sz="1800" dirty="0">
                <a:effectLst/>
                <a:latin typeface="Calibri" panose="020F0502020204030204" pitchFamily="34" charset="0"/>
                <a:ea typeface="Calibri" panose="020F0502020204030204" pitchFamily="34" charset="0"/>
              </a:rPr>
              <a:t> </a:t>
            </a:r>
            <a:r>
              <a:rPr lang="en-US" sz="1800" b="1" dirty="0">
                <a:effectLst/>
                <a:latin typeface="Calibri" panose="020F0502020204030204" pitchFamily="34" charset="0"/>
                <a:ea typeface="Calibri" panose="020F0502020204030204" pitchFamily="34" charset="0"/>
              </a:rPr>
              <a:t>or dropped off at the admissions office. </a:t>
            </a:r>
            <a:r>
              <a:rPr lang="en-US" sz="1200" kern="1200" dirty="0">
                <a:solidFill>
                  <a:schemeClr val="tx1"/>
                </a:solidFill>
                <a:effectLst/>
                <a:latin typeface="+mn-lt"/>
                <a:ea typeface="+mn-ea"/>
                <a:cs typeface="+mn-cs"/>
              </a:rPr>
              <a:t>Please remember these items are NOT required.  Pay close attention to the experience points section in the respiratory therapy MAR packet.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a general rule, if points are given for degrees or diplomas, they are given for the highest credential earned. Review the packet as many times as necessary to become familiar with what is required and what will help make you more competitive for the Respiratory Therapy program.</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11</a:t>
            </a:fld>
            <a:endParaRPr lang="en-US"/>
          </a:p>
        </p:txBody>
      </p:sp>
    </p:spTree>
    <p:extLst>
      <p:ext uri="{BB962C8B-B14F-4D97-AF65-F5344CB8AC3E}">
        <p14:creationId xmlns:p14="http://schemas.microsoft.com/office/powerpoint/2010/main" val="3158214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this slide you see a listing of the program’s related courses, which can also be found in the program’s MAR packet.  Working from left to right on the screen, you see the that one course (3 credit hours) is needed in the humanities / fine arts category.  The listing you see are the courses that have been previously approved in our program of study.  If you have already completed a humanities or fine arts course not on this list, I encourage you to reach out to me and see if a substitution can be made so you will not have to take an additional course.  Again, you will only need one course out of this category.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next course described is anatomy and physiology.  The majority of prospective students complete the BIO 163 option, which is a one-semester, 5-credit course.  You do have the option to complete BIO 168 and BIO 169, which is the two-semester A&amp;P option.  Both courses are 4 credit hours each.  BIO 165 and BIO 166 is also an option, although these courses are not available at Forsyth Tech.  If you do complete BIO 165 and BIO 166, please note that BOTH of these courses MUST be completed at the same institution – that is not a requirement for BIO 168 and BIO 169.  The A&amp;P option is really up to you and your comfort level.  BIO 163 is appropriate; however, some students feel like they would like a little bit more depth in the topics, which will be provided in the two-semester sequence.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will be required to complete two English courses.  The first course, ENG 111 (Writing and Inquiry) is listed on the far right of the screen.  This course is required in the large majority of programs on campus.  The secondary English/communication course provides multiple options, including ENG 112, 114, or 115; or COM 120 or 231.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will also need to complete a psychology course.  The large majority of students complete PSY 150 General Psychology.  Also please note:  if you are a student receiving financial aid, PSY 118 Interpersonal Psychology will NOT be covered, as it is not included in the Associate in Arts program of study.  Remember that you will initially be placed in the AA program upon your initial application to the college.  So while PSY 118 is an appropriate option for the respiratory therapy program, if you are trying to get the course completed prior to entering the program, and you receive financial aid, you are going to want to look for PSY 150 options.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the program requires a chemistry course.  The course listed in our program of study is CHM 131 Introduction to Chemistry and CHM 131A the lab component for Introduction to Chemistry.  Some students have already completed a 4 credit chemistry course like CHM 151, which is an applicable substitution for CHM 131.  Generally, as long as the course you have completed is a level at or above CHM 131, is four credits and includes a lab component, it will be an acceptable substitution.  Again, I encourage you to reach out to me personally if you have any questions about course substitutions for our required related coursework. </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12</a:t>
            </a:fld>
            <a:endParaRPr lang="en-US"/>
          </a:p>
        </p:txBody>
      </p:sp>
    </p:spTree>
    <p:extLst>
      <p:ext uri="{BB962C8B-B14F-4D97-AF65-F5344CB8AC3E}">
        <p14:creationId xmlns:p14="http://schemas.microsoft.com/office/powerpoint/2010/main" val="1712971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look at how your points will be calculated. When you are meeting with the counselor, they will go through the listed related courses and assign a point value for each one that you have completed. Grades are given a point value: An A will earn 4 points, a B 3 points, and a C 2 points. That number is then multiplied by the number of credit hours to give you a point total for that course.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example, this student earned a “B” in BIO 163, a course that is 5 credit hours. The 3 quality points earned for the grade of “B” is then multiplied by the number of credit hours to get to the total of 15 points for that course. One the next line, you see the student completed CHM 131 and CHM 131A with a grade of B.  These courses are a total of 4 credit hours, which is then multiplied by the 3 quality points earned for the grade of B, equaling 12 total points for the course. The student completed ENG 111 with a grade of C; this grade, which equates to 2 quality points, is then multiplied by the credit hours, 3, to get to the total of 6 points for that course.  The same calculation was made for the Psychology, second English, and humanities/fine arts elective courses.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this student gained additional experience points for having a CNA II certification, as well as a non-health-related Associate in Applied Sciences degree.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example, the student has an overall point total of 71. The MAR packet includes a table of accepted student point data for the past three years.</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13</a:t>
            </a:fld>
            <a:endParaRPr lang="en-US"/>
          </a:p>
        </p:txBody>
      </p:sp>
    </p:spTree>
    <p:extLst>
      <p:ext uri="{BB962C8B-B14F-4D97-AF65-F5344CB8AC3E}">
        <p14:creationId xmlns:p14="http://schemas.microsoft.com/office/powerpoint/2010/main" val="298807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next slide is for high school applicants only.  If you have already completed high school (any year other than the current application cycle), please skip this slide.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current or recent high school graduates, you will follow the same initial steps of the application process.  That will include completing the online application, viewing the online orientation (as you are doing right now!), ensuring readiness for English and math, completion of a biology course, as well as not having any D or F in any college coursework that you may have completed while in high school.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will need to submit your high school transcripts; however, you want to make sure you submit these AFTER you have completed the first semester of your senior year.  These transcripts will need to be submitted BEFORE your MAR review.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High school applicants will be ranked by points, which are calculated by adding the cumulative weighted GPA along with points earned in selected high school courses.  These courses include algebra II, anatomy and physiology, biology, chemistry, physics, and health science / health occupations / medical.  Standard courses and AP/honors courses have different point values, which can be found in the MAR packet.   High school applicants will ONLY compete against other high school applicants for the two seats we hold each fall.</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14</a:t>
            </a:fld>
            <a:endParaRPr lang="en-US"/>
          </a:p>
        </p:txBody>
      </p:sp>
    </p:spTree>
    <p:extLst>
      <p:ext uri="{BB962C8B-B14F-4D97-AF65-F5344CB8AC3E}">
        <p14:creationId xmlns:p14="http://schemas.microsoft.com/office/powerpoint/2010/main" val="698039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end of the MAR packet is a listing of the program’s technical standards.  It is very important that you review these standards to better understand the nonacademic standards, skills, and performance requirements expected of a student in the Respiratory Therapy Program.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an accommodation is necessary to participate in the program, it is imperative to identify reasonable accommodations to those students who qualify under the Americans with Disabilities Act (ADA). Reasonableness is determined by the Disability Services Office (DSO) and the program on a case by-case basis utilizing the program technical standards. The accommodation needs to be in place prior to the start of the program, or it may delay your ability to start the program. It is the student’s responsibility to contact the DSO and request accommodations.</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23</a:t>
            </a:fld>
            <a:endParaRPr lang="en-US"/>
          </a:p>
        </p:txBody>
      </p:sp>
    </p:spTree>
    <p:extLst>
      <p:ext uri="{BB962C8B-B14F-4D97-AF65-F5344CB8AC3E}">
        <p14:creationId xmlns:p14="http://schemas.microsoft.com/office/powerpoint/2010/main" val="1802454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have any further questions or need to get in touch with me, please use the contact information on your screen.  Email is probably the quickest way to get in touch with me.</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24</a:t>
            </a:fld>
            <a:endParaRPr lang="en-US"/>
          </a:p>
        </p:txBody>
      </p:sp>
    </p:spTree>
    <p:extLst>
      <p:ext uri="{BB962C8B-B14F-4D97-AF65-F5344CB8AC3E}">
        <p14:creationId xmlns:p14="http://schemas.microsoft.com/office/powerpoint/2010/main" val="1246780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Viewing this online orientation/open house session is a requirement for program admission.  In order to receive credit for viewing the presentation, you MUST click on the link and complete the confirmation form in its entirety.  You will NOT receive credit for viewing the presentation until you complete this step!</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25</a:t>
            </a:fld>
            <a:endParaRPr lang="en-US"/>
          </a:p>
        </p:txBody>
      </p:sp>
    </p:spTree>
    <p:extLst>
      <p:ext uri="{BB962C8B-B14F-4D97-AF65-F5344CB8AC3E}">
        <p14:creationId xmlns:p14="http://schemas.microsoft.com/office/powerpoint/2010/main" val="852118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your time viewing this presentation.  I hope you have a better idea of the respiratory therapy profession and program at Forsyth Tech.  </a:t>
            </a:r>
            <a:r>
              <a:rPr lang="en-US" sz="1200" kern="1200">
                <a:solidFill>
                  <a:schemeClr val="tx1"/>
                </a:solidFill>
                <a:effectLst/>
                <a:latin typeface="+mn-lt"/>
                <a:ea typeface="+mn-ea"/>
                <a:cs typeface="+mn-cs"/>
              </a:rPr>
              <a:t>We look forward to working with you in the future! </a:t>
            </a:r>
            <a:endParaRPr lang="en-US"/>
          </a:p>
        </p:txBody>
      </p:sp>
      <p:sp>
        <p:nvSpPr>
          <p:cNvPr id="4" name="Slide Number Placeholder 3"/>
          <p:cNvSpPr>
            <a:spLocks noGrp="1"/>
          </p:cNvSpPr>
          <p:nvPr>
            <p:ph type="sldNum" sz="quarter" idx="5"/>
          </p:nvPr>
        </p:nvSpPr>
        <p:spPr/>
        <p:txBody>
          <a:bodyPr/>
          <a:lstStyle/>
          <a:p>
            <a:fld id="{FF753957-9AA3-48DA-9047-99D6950C2A4E}" type="slidenum">
              <a:rPr lang="en-US" smtClean="0"/>
              <a:t>26</a:t>
            </a:fld>
            <a:endParaRPr lang="en-US"/>
          </a:p>
        </p:txBody>
      </p:sp>
    </p:spTree>
    <p:extLst>
      <p:ext uri="{BB962C8B-B14F-4D97-AF65-F5344CB8AC3E}">
        <p14:creationId xmlns:p14="http://schemas.microsoft.com/office/powerpoint/2010/main" val="1008574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name is John Sherman and I am the program coordinator of the respiratory therapy program.  I am in my second decade of teaching for the program, where I am also a proud alumnus. I am very excited that you have decided to take this first step towards beginning a new career as a practicing respiratory therapist.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purpose of this presentation is to guide you to further information about the respiratory therapy profession, provide background on the structure and expectations of our program, as well as detail the selective admission process required for entry into our program.</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2</a:t>
            </a:fld>
            <a:endParaRPr lang="en-US"/>
          </a:p>
        </p:txBody>
      </p:sp>
    </p:spTree>
    <p:extLst>
      <p:ext uri="{BB962C8B-B14F-4D97-AF65-F5344CB8AC3E}">
        <p14:creationId xmlns:p14="http://schemas.microsoft.com/office/powerpoint/2010/main" val="1450912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respiratory therapist’s job is to evaluate, treat, and care for those who suffer with breathing or other cardiopulmonary disorders. They help relieve the suffering of those with chronic emphysema. Therapists give emergency respiratory treatments to heart attack and stroke victims. Working under the supervision of physicians, respiratory therapists evaluate, assist in the diagnosis of, and treat diseases of the heart and lungs.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level of illness and setting of patients can vary widely. RTs may be on-hand to assist in the delivery and subsequent care of a premature baby in the neonatal intensive care unit . . . Before being called to the emergency department to assist with airway management of an incoming trauma patient . . . followed by the discontinuation of support for a terminally ill patient. As you can see, a single shift as a respiratory therapist can expose you to intense, emotionally charged situations that requires individuals that work well under pressure and emergency situations.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Respiratory therapists care considered to be cardiopulmonary specialists and are commonly called to action whenever cardiopulmonary resuscitation is required. You will be trained to participate in any number of roles during a resuscitation attempt, although your primary responsibilities will usually involve maintaining or creating an airway for the patient to breathe. Before graduating from our program, you will hold certifications in Advanced Cardiac Life Support, Pediatric Advanced Life support, as well as Neonatal Resuscitation.</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3</a:t>
            </a:fld>
            <a:endParaRPr lang="en-US"/>
          </a:p>
        </p:txBody>
      </p:sp>
    </p:spTree>
    <p:extLst>
      <p:ext uri="{BB962C8B-B14F-4D97-AF65-F5344CB8AC3E}">
        <p14:creationId xmlns:p14="http://schemas.microsoft.com/office/powerpoint/2010/main" val="101118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Respiratory therapists treat all age groups, from prematurely born babies to the elderly. While this list is by no means inclusive, the majority of patients treated by therapists have some disease or impairment of the heart and/or lungs. This includes conditions such as those caused by neuromuscular disease – those patients that lose function of the muscles of their body – or patients suffering from catastrophic injury from accidents or other forms of trauma.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During a typical shift you may be called to the bedside to acquire a blood sample through an arterial puncture, in order to assess carbon dioxide or oxygen levels. Or perhaps you may have to interview patients and perform chest physical examinations in order to determine what kind of therapy is best for their condition. Some respiratory therapists perform diagnostic pulmonary function tests, which may assess how well the lungs can move air in and out of the body, and assess the severity or progression of lung disease.  A patient struggling to breathe may need supplemental oxygen or a breathing treatment, and the respiratory therapist will be there to respond. You may have to educate patients and their families about lung disease so they can maximize their recovery.  Or you may be needed to manipulate the mechanical ventilator of a patient who is unable to breath adequately on their own.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Respiratory therapists are an integral part of the multidimensional healthcare delivery team. Therapists frequently interact with physician specialists, including pulmonologists, critical care surgeons and anesthesiologists, as well as those trained in pulmonary and cardiac rehabilitation. Physicians look to respiratory therapists for their expertise in cardiopulmonary disease, therapeutic measures, x-ray interpretation, ventilator management, arterial blood gas analysis, and much, much more. During your clinical rotations in our program, you will have the opportunity to interact and participate with physicians and other members of the healthcare team as treatment decisions are considered.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Regardless of your interests it is very easy to see that respiratory therapists have a hand in the care of most patients entering through the doors of our healthcare system today</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FF753957-9AA3-48DA-9047-99D6950C2A4E}" type="slidenum">
              <a:rPr lang="en-US" smtClean="0"/>
              <a:t>4</a:t>
            </a:fld>
            <a:endParaRPr lang="en-US"/>
          </a:p>
        </p:txBody>
      </p:sp>
    </p:spTree>
    <p:extLst>
      <p:ext uri="{BB962C8B-B14F-4D97-AF65-F5344CB8AC3E}">
        <p14:creationId xmlns:p14="http://schemas.microsoft.com/office/powerpoint/2010/main" val="4158993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ample resources out there describing the profession of respiratory therapy.  I have selected some information that has been provided by the American Association for Respiratory Care (or AARC), which is the national professional organization for the practice of respiratory therapy.  For this part of the presentation, I would like you to explore each of the three links currently displayed.  All three are from the AARC Website “Be An RRT”; it provides great information about the Who, What, Where, When and Why of respiratory therapy – including background information on the career as well as short video clips from practicing therapists.  Please take a few minutes and explore the website on your own, before you return to the presentation.</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5</a:t>
            </a:fld>
            <a:endParaRPr lang="en-US"/>
          </a:p>
        </p:txBody>
      </p:sp>
    </p:spTree>
    <p:extLst>
      <p:ext uri="{BB962C8B-B14F-4D97-AF65-F5344CB8AC3E}">
        <p14:creationId xmlns:p14="http://schemas.microsoft.com/office/powerpoint/2010/main" val="1438265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hope you enjoyed the information on the American Association for Respiratory Care website.  This next slide contains another video from the AARC.  This production is a little bit older than the videos you viewed previously; however, the information is no less accurate or relevant.  In addition to further discussion about the scope of practice for a respiratory therapist, there is also significant information about specialty areas, such as sleep medicine, pulmonary rehabilitation, homecare, and pediatrics.  The video is around twenty minutes in length; if you do not have time to view it now, I highly suggest you bookmark the video on </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 for later viewing.  You can never have too much information, particularly when considering your future career. </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6</a:t>
            </a:fld>
            <a:endParaRPr lang="en-US"/>
          </a:p>
        </p:txBody>
      </p:sp>
    </p:spTree>
    <p:extLst>
      <p:ext uri="{BB962C8B-B14F-4D97-AF65-F5344CB8AC3E}">
        <p14:creationId xmlns:p14="http://schemas.microsoft.com/office/powerpoint/2010/main" val="15339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AARC - Those interested in more information about the respiratory care profession can investigate the following websites. As mentioned, the American Association for Respiratory Care (AARC) is the leading national and international professional association for respiratory care. The AARC encourages and promotes professional excellence, advances the science and practice of respiratory therapy, and serves as an advocate for patients and their families, the public, the profession and the respiratory therapist.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NCRCB - In order to practice as a respiratory therapist, you must be licensed in the state in which you wish to work. The NCRCB is a non-profit organization that licenses respiratory care practitioners of North Carolina. The board will determine whether or not a person will be legally allowed to practice Respiratory Therapy in North Carolina.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NCSRC - The NCSRC is a non-profit organization that supports and benefits the Respiratory Care Practitioners of North Carolina. The NCSRC is a chartered affiliate of the American Association for Respiratory 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NBRC - The National Board for Respiratory Care, Inc. (NBRC) is a voluntary health certifying board which was created in 1960 to evaluate the professional competence of respiratory therapists. </a:t>
            </a:r>
          </a:p>
          <a:p>
            <a:endParaRPr lang="en-US" dirty="0"/>
          </a:p>
          <a:p>
            <a:r>
              <a:rPr lang="en-US" sz="1200" kern="1200" dirty="0">
                <a:solidFill>
                  <a:schemeClr val="tx1"/>
                </a:solidFill>
                <a:effectLst/>
                <a:latin typeface="+mn-lt"/>
                <a:ea typeface="+mn-ea"/>
                <a:cs typeface="+mn-cs"/>
              </a:rPr>
              <a:t>CoARC - The Commission on Accreditation for Respiratory Care (CoARC) accredits professional respiratory care degree programs at the Associate, Baccalaureate, and Master’s Degree level in the United States as well as internationally.  </a:t>
            </a:r>
            <a:r>
              <a:rPr lang="en-US" sz="1200" kern="1200" dirty="0" err="1">
                <a:solidFill>
                  <a:schemeClr val="tx1"/>
                </a:solidFill>
                <a:effectLst/>
                <a:latin typeface="+mn-lt"/>
                <a:ea typeface="+mn-ea"/>
                <a:cs typeface="+mn-cs"/>
              </a:rPr>
              <a:t>CoARC’s</a:t>
            </a:r>
            <a:r>
              <a:rPr lang="en-US" sz="1200" kern="1200" dirty="0">
                <a:solidFill>
                  <a:schemeClr val="tx1"/>
                </a:solidFill>
                <a:effectLst/>
                <a:latin typeface="+mn-lt"/>
                <a:ea typeface="+mn-ea"/>
                <a:cs typeface="+mn-cs"/>
              </a:rPr>
              <a:t> mission is to serve the public by promoting high quality respiratory therapy education through their accreditation services. Accreditation is a status that provides assurance to prospective students, their families and the general public that an institution (or a program) meets minimum requirements and that there are reasonable grounds to believe the program will continue to meet those standards in the future. </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7</a:t>
            </a:fld>
            <a:endParaRPr lang="en-US"/>
          </a:p>
        </p:txBody>
      </p:sp>
    </p:spTree>
    <p:extLst>
      <p:ext uri="{BB962C8B-B14F-4D97-AF65-F5344CB8AC3E}">
        <p14:creationId xmlns:p14="http://schemas.microsoft.com/office/powerpoint/2010/main" val="2618473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you have learned a bit more about the respiratory care profession and the Respiratory Therapy Program at Forsyth Tech, we will next focus on the admission process. Before beginning this portion of the presentation, if you haven’t already, please print or link to our webpage and open up the Respiratory Therapy Minimum Admission Requirement (MAR) Packet and follow along with the presentation. Once you have the MAR packet available, please continue with the presentation.</a:t>
            </a:r>
          </a:p>
          <a:p>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8</a:t>
            </a:fld>
            <a:endParaRPr lang="en-US"/>
          </a:p>
        </p:txBody>
      </p:sp>
    </p:spTree>
    <p:extLst>
      <p:ext uri="{BB962C8B-B14F-4D97-AF65-F5344CB8AC3E}">
        <p14:creationId xmlns:p14="http://schemas.microsoft.com/office/powerpoint/2010/main" val="3682710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Forsyth Tech’s Respiratory Therapy program is based upon selective admissions meaning that particular requirements must be met in order to be eligible for admission. It is also competitive due to the limited space for clinical sites. The Respiratory Therapy admits between 20 and 30 students each fall.  Two seats are reserved for recent high school graduates. All competitive applicants are ranked based on a point system that we will discuss as we go through the MAR packet.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Please note the application deadline listed in your MAR packet and displayed on the screen. This is an important date to remember because all of the requirements must be met by this deadline in order for you to be considered for admission. There are no exceptions to this deadline. Since the application deadline occurs </a:t>
            </a:r>
            <a:r>
              <a:rPr lang="en-US" sz="1200" i="1" kern="1200" dirty="0">
                <a:solidFill>
                  <a:schemeClr val="tx1"/>
                </a:solidFill>
                <a:effectLst/>
                <a:latin typeface="+mn-lt"/>
                <a:ea typeface="+mn-ea"/>
                <a:cs typeface="+mn-cs"/>
              </a:rPr>
              <a:t>after</a:t>
            </a:r>
            <a:r>
              <a:rPr lang="en-US" sz="1200" kern="1200" dirty="0">
                <a:solidFill>
                  <a:schemeClr val="tx1"/>
                </a:solidFill>
                <a:effectLst/>
                <a:latin typeface="+mn-lt"/>
                <a:ea typeface="+mn-ea"/>
                <a:cs typeface="+mn-cs"/>
              </a:rPr>
              <a:t> the spring semester each year, you have the opportunity to complete related courses right up until before the application deadline.  You will not be penalized for completing your MAR review near the application deadline.  In the event of a tie, the applicant with the higher Related Courses points will be ranked higher.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are interested in beginning at Forsyth Tech to work on completing the related courses listed in your MAR packet, you will be admitted to the school in the Associate in Arts-Health Tech program; this is the track where all students are placed that are interested in a competitive admission health program. </a:t>
            </a:r>
            <a:endParaRPr lang="en-US" dirty="0"/>
          </a:p>
        </p:txBody>
      </p:sp>
      <p:sp>
        <p:nvSpPr>
          <p:cNvPr id="4" name="Slide Number Placeholder 3"/>
          <p:cNvSpPr>
            <a:spLocks noGrp="1"/>
          </p:cNvSpPr>
          <p:nvPr>
            <p:ph type="sldNum" sz="quarter" idx="5"/>
          </p:nvPr>
        </p:nvSpPr>
        <p:spPr/>
        <p:txBody>
          <a:bodyPr/>
          <a:lstStyle/>
          <a:p>
            <a:fld id="{FF753957-9AA3-48DA-9047-99D6950C2A4E}" type="slidenum">
              <a:rPr lang="en-US" smtClean="0"/>
              <a:t>9</a:t>
            </a:fld>
            <a:endParaRPr lang="en-US"/>
          </a:p>
        </p:txBody>
      </p:sp>
    </p:spTree>
    <p:extLst>
      <p:ext uri="{BB962C8B-B14F-4D97-AF65-F5344CB8AC3E}">
        <p14:creationId xmlns:p14="http://schemas.microsoft.com/office/powerpoint/2010/main" val="318776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6892-1371-41C1-9BD8-3190BDA5B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01293D-A43F-4104-BC27-1F6E6DE4B0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E64539-34C1-4230-B69E-08D0E8462213}"/>
              </a:ext>
            </a:extLst>
          </p:cNvPr>
          <p:cNvSpPr>
            <a:spLocks noGrp="1"/>
          </p:cNvSpPr>
          <p:nvPr>
            <p:ph type="dt" sz="half" idx="10"/>
          </p:nvPr>
        </p:nvSpPr>
        <p:spPr/>
        <p:txBody>
          <a:bodyPr/>
          <a:lstStyle/>
          <a:p>
            <a:fld id="{F81D7B86-BA95-4360-9B06-A8C5553A6FA1}" type="datetimeFigureOut">
              <a:rPr lang="en-US" smtClean="0"/>
              <a:t>8/9/2022</a:t>
            </a:fld>
            <a:endParaRPr lang="en-US"/>
          </a:p>
        </p:txBody>
      </p:sp>
      <p:sp>
        <p:nvSpPr>
          <p:cNvPr id="5" name="Footer Placeholder 4">
            <a:extLst>
              <a:ext uri="{FF2B5EF4-FFF2-40B4-BE49-F238E27FC236}">
                <a16:creationId xmlns:a16="http://schemas.microsoft.com/office/drawing/2014/main" id="{9DCF98F9-3AB0-40C5-8588-97689B619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D543D-3251-4525-B83A-62C82AA2607D}"/>
              </a:ext>
            </a:extLst>
          </p:cNvPr>
          <p:cNvSpPr>
            <a:spLocks noGrp="1"/>
          </p:cNvSpPr>
          <p:nvPr>
            <p:ph type="sldNum" sz="quarter" idx="12"/>
          </p:nvPr>
        </p:nvSpPr>
        <p:spPr/>
        <p:txBody>
          <a:bodyPr/>
          <a:lstStyle/>
          <a:p>
            <a:fld id="{2B0FE051-95B3-4577-A4EF-1455D4381B43}" type="slidenum">
              <a:rPr lang="en-US" smtClean="0"/>
              <a:t>‹#›</a:t>
            </a:fld>
            <a:endParaRPr lang="en-US"/>
          </a:p>
        </p:txBody>
      </p:sp>
    </p:spTree>
    <p:extLst>
      <p:ext uri="{BB962C8B-B14F-4D97-AF65-F5344CB8AC3E}">
        <p14:creationId xmlns:p14="http://schemas.microsoft.com/office/powerpoint/2010/main" val="1328329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FE17F-7230-4A08-83C3-3F7524F4BD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9930D6-52CB-446E-9538-978CF776A16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022B1-2C43-44AE-A1AA-2FB85D0F16E7}"/>
              </a:ext>
            </a:extLst>
          </p:cNvPr>
          <p:cNvSpPr>
            <a:spLocks noGrp="1"/>
          </p:cNvSpPr>
          <p:nvPr>
            <p:ph type="dt" sz="half" idx="10"/>
          </p:nvPr>
        </p:nvSpPr>
        <p:spPr/>
        <p:txBody>
          <a:bodyPr/>
          <a:lstStyle/>
          <a:p>
            <a:fld id="{F81D7B86-BA95-4360-9B06-A8C5553A6FA1}" type="datetimeFigureOut">
              <a:rPr lang="en-US" smtClean="0"/>
              <a:t>8/9/2022</a:t>
            </a:fld>
            <a:endParaRPr lang="en-US"/>
          </a:p>
        </p:txBody>
      </p:sp>
      <p:sp>
        <p:nvSpPr>
          <p:cNvPr id="5" name="Footer Placeholder 4">
            <a:extLst>
              <a:ext uri="{FF2B5EF4-FFF2-40B4-BE49-F238E27FC236}">
                <a16:creationId xmlns:a16="http://schemas.microsoft.com/office/drawing/2014/main" id="{3E5AFFA5-9F65-4944-BE25-CFEAA2047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C109A9-4F89-4A28-8DFC-5E62D9A53C04}"/>
              </a:ext>
            </a:extLst>
          </p:cNvPr>
          <p:cNvSpPr>
            <a:spLocks noGrp="1"/>
          </p:cNvSpPr>
          <p:nvPr>
            <p:ph type="sldNum" sz="quarter" idx="12"/>
          </p:nvPr>
        </p:nvSpPr>
        <p:spPr/>
        <p:txBody>
          <a:bodyPr/>
          <a:lstStyle/>
          <a:p>
            <a:fld id="{2B0FE051-95B3-4577-A4EF-1455D4381B43}" type="slidenum">
              <a:rPr lang="en-US" smtClean="0"/>
              <a:t>‹#›</a:t>
            </a:fld>
            <a:endParaRPr lang="en-US"/>
          </a:p>
        </p:txBody>
      </p:sp>
    </p:spTree>
    <p:extLst>
      <p:ext uri="{BB962C8B-B14F-4D97-AF65-F5344CB8AC3E}">
        <p14:creationId xmlns:p14="http://schemas.microsoft.com/office/powerpoint/2010/main" val="3810206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FA261F-37DF-4CD1-83C6-2EDACD862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EFD3B1-34F4-414C-86D1-47537BCF8A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83691-F9AB-4832-9E67-7ADE11BD269B}"/>
              </a:ext>
            </a:extLst>
          </p:cNvPr>
          <p:cNvSpPr>
            <a:spLocks noGrp="1"/>
          </p:cNvSpPr>
          <p:nvPr>
            <p:ph type="dt" sz="half" idx="10"/>
          </p:nvPr>
        </p:nvSpPr>
        <p:spPr/>
        <p:txBody>
          <a:bodyPr/>
          <a:lstStyle/>
          <a:p>
            <a:fld id="{F81D7B86-BA95-4360-9B06-A8C5553A6FA1}" type="datetimeFigureOut">
              <a:rPr lang="en-US" smtClean="0"/>
              <a:t>8/9/2022</a:t>
            </a:fld>
            <a:endParaRPr lang="en-US"/>
          </a:p>
        </p:txBody>
      </p:sp>
      <p:sp>
        <p:nvSpPr>
          <p:cNvPr id="5" name="Footer Placeholder 4">
            <a:extLst>
              <a:ext uri="{FF2B5EF4-FFF2-40B4-BE49-F238E27FC236}">
                <a16:creationId xmlns:a16="http://schemas.microsoft.com/office/drawing/2014/main" id="{C439154E-745D-429B-B809-42942CFAE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7C85F-452F-4476-84D0-4A8509DB4B23}"/>
              </a:ext>
            </a:extLst>
          </p:cNvPr>
          <p:cNvSpPr>
            <a:spLocks noGrp="1"/>
          </p:cNvSpPr>
          <p:nvPr>
            <p:ph type="sldNum" sz="quarter" idx="12"/>
          </p:nvPr>
        </p:nvSpPr>
        <p:spPr/>
        <p:txBody>
          <a:bodyPr/>
          <a:lstStyle/>
          <a:p>
            <a:fld id="{2B0FE051-95B3-4577-A4EF-1455D4381B43}" type="slidenum">
              <a:rPr lang="en-US" smtClean="0"/>
              <a:t>‹#›</a:t>
            </a:fld>
            <a:endParaRPr lang="en-US"/>
          </a:p>
        </p:txBody>
      </p:sp>
    </p:spTree>
    <p:extLst>
      <p:ext uri="{BB962C8B-B14F-4D97-AF65-F5344CB8AC3E}">
        <p14:creationId xmlns:p14="http://schemas.microsoft.com/office/powerpoint/2010/main" val="508708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73CF-10AE-48C3-BCFB-1DBABF051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BB1A98-76FB-4F5C-A3D5-FC7815C1F8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48EE2D-40E8-4B67-9B6E-DA7BF359D628}"/>
              </a:ext>
            </a:extLst>
          </p:cNvPr>
          <p:cNvSpPr>
            <a:spLocks noGrp="1"/>
          </p:cNvSpPr>
          <p:nvPr>
            <p:ph type="dt" sz="half" idx="10"/>
          </p:nvPr>
        </p:nvSpPr>
        <p:spPr/>
        <p:txBody>
          <a:bodyPr/>
          <a:lstStyle/>
          <a:p>
            <a:fld id="{F81D7B86-BA95-4360-9B06-A8C5553A6FA1}" type="datetimeFigureOut">
              <a:rPr lang="en-US" smtClean="0"/>
              <a:t>8/9/2022</a:t>
            </a:fld>
            <a:endParaRPr lang="en-US"/>
          </a:p>
        </p:txBody>
      </p:sp>
      <p:sp>
        <p:nvSpPr>
          <p:cNvPr id="5" name="Footer Placeholder 4">
            <a:extLst>
              <a:ext uri="{FF2B5EF4-FFF2-40B4-BE49-F238E27FC236}">
                <a16:creationId xmlns:a16="http://schemas.microsoft.com/office/drawing/2014/main" id="{232C3DFF-3D8E-43F0-BB97-0A1D0BCD4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50508-3623-49BA-A744-5CEABFC6DBC0}"/>
              </a:ext>
            </a:extLst>
          </p:cNvPr>
          <p:cNvSpPr>
            <a:spLocks noGrp="1"/>
          </p:cNvSpPr>
          <p:nvPr>
            <p:ph type="sldNum" sz="quarter" idx="12"/>
          </p:nvPr>
        </p:nvSpPr>
        <p:spPr/>
        <p:txBody>
          <a:bodyPr/>
          <a:lstStyle/>
          <a:p>
            <a:fld id="{2B0FE051-95B3-4577-A4EF-1455D4381B43}" type="slidenum">
              <a:rPr lang="en-US" smtClean="0"/>
              <a:t>‹#›</a:t>
            </a:fld>
            <a:endParaRPr lang="en-US"/>
          </a:p>
        </p:txBody>
      </p:sp>
    </p:spTree>
    <p:extLst>
      <p:ext uri="{BB962C8B-B14F-4D97-AF65-F5344CB8AC3E}">
        <p14:creationId xmlns:p14="http://schemas.microsoft.com/office/powerpoint/2010/main" val="2258606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C2E73-1F83-49BF-8C7C-4D0DDE0AD2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457EA-72A7-4D16-B7E7-C62571CFD4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1A6860-8364-4667-817F-17F6ECDFC295}"/>
              </a:ext>
            </a:extLst>
          </p:cNvPr>
          <p:cNvSpPr>
            <a:spLocks noGrp="1"/>
          </p:cNvSpPr>
          <p:nvPr>
            <p:ph type="dt" sz="half" idx="10"/>
          </p:nvPr>
        </p:nvSpPr>
        <p:spPr/>
        <p:txBody>
          <a:bodyPr/>
          <a:lstStyle/>
          <a:p>
            <a:fld id="{F81D7B86-BA95-4360-9B06-A8C5553A6FA1}" type="datetimeFigureOut">
              <a:rPr lang="en-US" smtClean="0"/>
              <a:t>8/9/2022</a:t>
            </a:fld>
            <a:endParaRPr lang="en-US"/>
          </a:p>
        </p:txBody>
      </p:sp>
      <p:sp>
        <p:nvSpPr>
          <p:cNvPr id="5" name="Footer Placeholder 4">
            <a:extLst>
              <a:ext uri="{FF2B5EF4-FFF2-40B4-BE49-F238E27FC236}">
                <a16:creationId xmlns:a16="http://schemas.microsoft.com/office/drawing/2014/main" id="{6745E04C-7C9F-4836-A43B-CB7DC5963B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0E104-1779-4A62-A94A-7E95D8ACFB76}"/>
              </a:ext>
            </a:extLst>
          </p:cNvPr>
          <p:cNvSpPr>
            <a:spLocks noGrp="1"/>
          </p:cNvSpPr>
          <p:nvPr>
            <p:ph type="sldNum" sz="quarter" idx="12"/>
          </p:nvPr>
        </p:nvSpPr>
        <p:spPr/>
        <p:txBody>
          <a:bodyPr/>
          <a:lstStyle/>
          <a:p>
            <a:fld id="{2B0FE051-95B3-4577-A4EF-1455D4381B43}" type="slidenum">
              <a:rPr lang="en-US" smtClean="0"/>
              <a:t>‹#›</a:t>
            </a:fld>
            <a:endParaRPr lang="en-US"/>
          </a:p>
        </p:txBody>
      </p:sp>
    </p:spTree>
    <p:extLst>
      <p:ext uri="{BB962C8B-B14F-4D97-AF65-F5344CB8AC3E}">
        <p14:creationId xmlns:p14="http://schemas.microsoft.com/office/powerpoint/2010/main" val="1300930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53505-29B9-4A72-ADCC-40DFC862C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B2FC06-9611-450A-BA68-F6F5453305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38DF0A-AD36-4D53-B944-C3E4D87887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263FE6-47FA-4D10-A0ED-FA585AD3768E}"/>
              </a:ext>
            </a:extLst>
          </p:cNvPr>
          <p:cNvSpPr>
            <a:spLocks noGrp="1"/>
          </p:cNvSpPr>
          <p:nvPr>
            <p:ph type="dt" sz="half" idx="10"/>
          </p:nvPr>
        </p:nvSpPr>
        <p:spPr/>
        <p:txBody>
          <a:bodyPr/>
          <a:lstStyle/>
          <a:p>
            <a:fld id="{F81D7B86-BA95-4360-9B06-A8C5553A6FA1}" type="datetimeFigureOut">
              <a:rPr lang="en-US" smtClean="0"/>
              <a:t>8/9/2022</a:t>
            </a:fld>
            <a:endParaRPr lang="en-US"/>
          </a:p>
        </p:txBody>
      </p:sp>
      <p:sp>
        <p:nvSpPr>
          <p:cNvPr id="6" name="Footer Placeholder 5">
            <a:extLst>
              <a:ext uri="{FF2B5EF4-FFF2-40B4-BE49-F238E27FC236}">
                <a16:creationId xmlns:a16="http://schemas.microsoft.com/office/drawing/2014/main" id="{AE4886F4-BEC6-424A-A519-C0E8CE3876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1AA004-77B6-410A-B8FB-1981A7D98FD0}"/>
              </a:ext>
            </a:extLst>
          </p:cNvPr>
          <p:cNvSpPr>
            <a:spLocks noGrp="1"/>
          </p:cNvSpPr>
          <p:nvPr>
            <p:ph type="sldNum" sz="quarter" idx="12"/>
          </p:nvPr>
        </p:nvSpPr>
        <p:spPr/>
        <p:txBody>
          <a:bodyPr/>
          <a:lstStyle/>
          <a:p>
            <a:fld id="{2B0FE051-95B3-4577-A4EF-1455D4381B43}" type="slidenum">
              <a:rPr lang="en-US" smtClean="0"/>
              <a:t>‹#›</a:t>
            </a:fld>
            <a:endParaRPr lang="en-US"/>
          </a:p>
        </p:txBody>
      </p:sp>
    </p:spTree>
    <p:extLst>
      <p:ext uri="{BB962C8B-B14F-4D97-AF65-F5344CB8AC3E}">
        <p14:creationId xmlns:p14="http://schemas.microsoft.com/office/powerpoint/2010/main" val="1869479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F04D2-D079-4421-B9CC-05CD6C439E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2352C5-A2E9-449B-BC11-90469FBA75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F93A5E-D20D-4849-A0D9-1482E7B612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8C6A3B-0073-4DD4-B0B4-D3D28561C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61FC25-B712-49A8-BA4E-7CAD9D01C4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7D0C39-27D3-4FFF-9ED8-5AFE0B0A73E3}"/>
              </a:ext>
            </a:extLst>
          </p:cNvPr>
          <p:cNvSpPr>
            <a:spLocks noGrp="1"/>
          </p:cNvSpPr>
          <p:nvPr>
            <p:ph type="dt" sz="half" idx="10"/>
          </p:nvPr>
        </p:nvSpPr>
        <p:spPr/>
        <p:txBody>
          <a:bodyPr/>
          <a:lstStyle/>
          <a:p>
            <a:fld id="{F81D7B86-BA95-4360-9B06-A8C5553A6FA1}" type="datetimeFigureOut">
              <a:rPr lang="en-US" smtClean="0"/>
              <a:t>8/9/2022</a:t>
            </a:fld>
            <a:endParaRPr lang="en-US"/>
          </a:p>
        </p:txBody>
      </p:sp>
      <p:sp>
        <p:nvSpPr>
          <p:cNvPr id="8" name="Footer Placeholder 7">
            <a:extLst>
              <a:ext uri="{FF2B5EF4-FFF2-40B4-BE49-F238E27FC236}">
                <a16:creationId xmlns:a16="http://schemas.microsoft.com/office/drawing/2014/main" id="{D8444314-1AE2-423F-A2D1-A9243DAD92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CDFFA1-BADC-41E4-A18B-A6AE7A629B8A}"/>
              </a:ext>
            </a:extLst>
          </p:cNvPr>
          <p:cNvSpPr>
            <a:spLocks noGrp="1"/>
          </p:cNvSpPr>
          <p:nvPr>
            <p:ph type="sldNum" sz="quarter" idx="12"/>
          </p:nvPr>
        </p:nvSpPr>
        <p:spPr/>
        <p:txBody>
          <a:bodyPr/>
          <a:lstStyle/>
          <a:p>
            <a:fld id="{2B0FE051-95B3-4577-A4EF-1455D4381B43}" type="slidenum">
              <a:rPr lang="en-US" smtClean="0"/>
              <a:t>‹#›</a:t>
            </a:fld>
            <a:endParaRPr lang="en-US"/>
          </a:p>
        </p:txBody>
      </p:sp>
    </p:spTree>
    <p:extLst>
      <p:ext uri="{BB962C8B-B14F-4D97-AF65-F5344CB8AC3E}">
        <p14:creationId xmlns:p14="http://schemas.microsoft.com/office/powerpoint/2010/main" val="143710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CD66E-E135-4B32-B8DB-7B8B47963F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31BBF-91E0-46B2-AEC1-34EE25ABA483}"/>
              </a:ext>
            </a:extLst>
          </p:cNvPr>
          <p:cNvSpPr>
            <a:spLocks noGrp="1"/>
          </p:cNvSpPr>
          <p:nvPr>
            <p:ph type="dt" sz="half" idx="10"/>
          </p:nvPr>
        </p:nvSpPr>
        <p:spPr/>
        <p:txBody>
          <a:bodyPr/>
          <a:lstStyle/>
          <a:p>
            <a:fld id="{F81D7B86-BA95-4360-9B06-A8C5553A6FA1}" type="datetimeFigureOut">
              <a:rPr lang="en-US" smtClean="0"/>
              <a:t>8/9/2022</a:t>
            </a:fld>
            <a:endParaRPr lang="en-US"/>
          </a:p>
        </p:txBody>
      </p:sp>
      <p:sp>
        <p:nvSpPr>
          <p:cNvPr id="4" name="Footer Placeholder 3">
            <a:extLst>
              <a:ext uri="{FF2B5EF4-FFF2-40B4-BE49-F238E27FC236}">
                <a16:creationId xmlns:a16="http://schemas.microsoft.com/office/drawing/2014/main" id="{DF833C7F-F22B-4CB9-B161-90FA7C6FF0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111AAD-A245-49AB-8153-1A6A10F1130B}"/>
              </a:ext>
            </a:extLst>
          </p:cNvPr>
          <p:cNvSpPr>
            <a:spLocks noGrp="1"/>
          </p:cNvSpPr>
          <p:nvPr>
            <p:ph type="sldNum" sz="quarter" idx="12"/>
          </p:nvPr>
        </p:nvSpPr>
        <p:spPr/>
        <p:txBody>
          <a:bodyPr/>
          <a:lstStyle/>
          <a:p>
            <a:fld id="{2B0FE051-95B3-4577-A4EF-1455D4381B43}" type="slidenum">
              <a:rPr lang="en-US" smtClean="0"/>
              <a:t>‹#›</a:t>
            </a:fld>
            <a:endParaRPr lang="en-US"/>
          </a:p>
        </p:txBody>
      </p:sp>
    </p:spTree>
    <p:extLst>
      <p:ext uri="{BB962C8B-B14F-4D97-AF65-F5344CB8AC3E}">
        <p14:creationId xmlns:p14="http://schemas.microsoft.com/office/powerpoint/2010/main" val="995190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8635C-8C3D-4871-9398-7B8978C83976}"/>
              </a:ext>
            </a:extLst>
          </p:cNvPr>
          <p:cNvSpPr>
            <a:spLocks noGrp="1"/>
          </p:cNvSpPr>
          <p:nvPr>
            <p:ph type="dt" sz="half" idx="10"/>
          </p:nvPr>
        </p:nvSpPr>
        <p:spPr/>
        <p:txBody>
          <a:bodyPr/>
          <a:lstStyle/>
          <a:p>
            <a:fld id="{F81D7B86-BA95-4360-9B06-A8C5553A6FA1}" type="datetimeFigureOut">
              <a:rPr lang="en-US" smtClean="0"/>
              <a:t>8/9/2022</a:t>
            </a:fld>
            <a:endParaRPr lang="en-US"/>
          </a:p>
        </p:txBody>
      </p:sp>
      <p:sp>
        <p:nvSpPr>
          <p:cNvPr id="3" name="Footer Placeholder 2">
            <a:extLst>
              <a:ext uri="{FF2B5EF4-FFF2-40B4-BE49-F238E27FC236}">
                <a16:creationId xmlns:a16="http://schemas.microsoft.com/office/drawing/2014/main" id="{E698E5A0-FDD8-452B-B6FC-A3C66DF57A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043933-8A26-4DB5-8EE6-016A0A11E4F4}"/>
              </a:ext>
            </a:extLst>
          </p:cNvPr>
          <p:cNvSpPr>
            <a:spLocks noGrp="1"/>
          </p:cNvSpPr>
          <p:nvPr>
            <p:ph type="sldNum" sz="quarter" idx="12"/>
          </p:nvPr>
        </p:nvSpPr>
        <p:spPr/>
        <p:txBody>
          <a:bodyPr/>
          <a:lstStyle/>
          <a:p>
            <a:fld id="{2B0FE051-95B3-4577-A4EF-1455D4381B43}" type="slidenum">
              <a:rPr lang="en-US" smtClean="0"/>
              <a:t>‹#›</a:t>
            </a:fld>
            <a:endParaRPr lang="en-US"/>
          </a:p>
        </p:txBody>
      </p:sp>
    </p:spTree>
    <p:extLst>
      <p:ext uri="{BB962C8B-B14F-4D97-AF65-F5344CB8AC3E}">
        <p14:creationId xmlns:p14="http://schemas.microsoft.com/office/powerpoint/2010/main" val="399139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ADC1-13C3-4E02-9CF4-866A00393F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3A2A43-5484-49FD-A0F1-3B02B3A80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BD42A3-BB6B-4D73-A099-E950DF5F42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BE8B2A-F104-487D-8283-15B05A04A94A}"/>
              </a:ext>
            </a:extLst>
          </p:cNvPr>
          <p:cNvSpPr>
            <a:spLocks noGrp="1"/>
          </p:cNvSpPr>
          <p:nvPr>
            <p:ph type="dt" sz="half" idx="10"/>
          </p:nvPr>
        </p:nvSpPr>
        <p:spPr/>
        <p:txBody>
          <a:bodyPr/>
          <a:lstStyle/>
          <a:p>
            <a:fld id="{F81D7B86-BA95-4360-9B06-A8C5553A6FA1}" type="datetimeFigureOut">
              <a:rPr lang="en-US" smtClean="0"/>
              <a:t>8/9/2022</a:t>
            </a:fld>
            <a:endParaRPr lang="en-US"/>
          </a:p>
        </p:txBody>
      </p:sp>
      <p:sp>
        <p:nvSpPr>
          <p:cNvPr id="6" name="Footer Placeholder 5">
            <a:extLst>
              <a:ext uri="{FF2B5EF4-FFF2-40B4-BE49-F238E27FC236}">
                <a16:creationId xmlns:a16="http://schemas.microsoft.com/office/drawing/2014/main" id="{4B304D2B-7F53-4F19-A83C-F9502BDA93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4FA1F-DCC4-47A6-BBB1-F7D2A2C70002}"/>
              </a:ext>
            </a:extLst>
          </p:cNvPr>
          <p:cNvSpPr>
            <a:spLocks noGrp="1"/>
          </p:cNvSpPr>
          <p:nvPr>
            <p:ph type="sldNum" sz="quarter" idx="12"/>
          </p:nvPr>
        </p:nvSpPr>
        <p:spPr/>
        <p:txBody>
          <a:bodyPr/>
          <a:lstStyle/>
          <a:p>
            <a:fld id="{2B0FE051-95B3-4577-A4EF-1455D4381B43}" type="slidenum">
              <a:rPr lang="en-US" smtClean="0"/>
              <a:t>‹#›</a:t>
            </a:fld>
            <a:endParaRPr lang="en-US"/>
          </a:p>
        </p:txBody>
      </p:sp>
    </p:spTree>
    <p:extLst>
      <p:ext uri="{BB962C8B-B14F-4D97-AF65-F5344CB8AC3E}">
        <p14:creationId xmlns:p14="http://schemas.microsoft.com/office/powerpoint/2010/main" val="1421859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EBA79-3BBF-42D8-B731-26762AAC9C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4EDAC-89EB-4122-BC96-9272C7B360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22042-5C29-462C-A38B-A5F08B5A46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3328C2-49F0-49B2-AB79-70EC73AEFB68}"/>
              </a:ext>
            </a:extLst>
          </p:cNvPr>
          <p:cNvSpPr>
            <a:spLocks noGrp="1"/>
          </p:cNvSpPr>
          <p:nvPr>
            <p:ph type="dt" sz="half" idx="10"/>
          </p:nvPr>
        </p:nvSpPr>
        <p:spPr/>
        <p:txBody>
          <a:bodyPr/>
          <a:lstStyle/>
          <a:p>
            <a:fld id="{F81D7B86-BA95-4360-9B06-A8C5553A6FA1}" type="datetimeFigureOut">
              <a:rPr lang="en-US" smtClean="0"/>
              <a:t>8/9/2022</a:t>
            </a:fld>
            <a:endParaRPr lang="en-US"/>
          </a:p>
        </p:txBody>
      </p:sp>
      <p:sp>
        <p:nvSpPr>
          <p:cNvPr id="6" name="Footer Placeholder 5">
            <a:extLst>
              <a:ext uri="{FF2B5EF4-FFF2-40B4-BE49-F238E27FC236}">
                <a16:creationId xmlns:a16="http://schemas.microsoft.com/office/drawing/2014/main" id="{12F0AD93-6019-421C-88C2-3B16A90D8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F9889-5788-4635-BF05-6C4922FEBD98}"/>
              </a:ext>
            </a:extLst>
          </p:cNvPr>
          <p:cNvSpPr>
            <a:spLocks noGrp="1"/>
          </p:cNvSpPr>
          <p:nvPr>
            <p:ph type="sldNum" sz="quarter" idx="12"/>
          </p:nvPr>
        </p:nvSpPr>
        <p:spPr/>
        <p:txBody>
          <a:bodyPr/>
          <a:lstStyle/>
          <a:p>
            <a:fld id="{2B0FE051-95B3-4577-A4EF-1455D4381B43}" type="slidenum">
              <a:rPr lang="en-US" smtClean="0"/>
              <a:t>‹#›</a:t>
            </a:fld>
            <a:endParaRPr lang="en-US"/>
          </a:p>
        </p:txBody>
      </p:sp>
    </p:spTree>
    <p:extLst>
      <p:ext uri="{BB962C8B-B14F-4D97-AF65-F5344CB8AC3E}">
        <p14:creationId xmlns:p14="http://schemas.microsoft.com/office/powerpoint/2010/main" val="151079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30AB24-F084-40A0-B51C-402723D7D3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A1FDBB-6344-44C3-868F-1C7A8CD517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6D98D7-0116-4F98-943F-AE7261A5D8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1D7B86-BA95-4360-9B06-A8C5553A6FA1}" type="datetimeFigureOut">
              <a:rPr lang="en-US" smtClean="0"/>
              <a:t>8/9/2022</a:t>
            </a:fld>
            <a:endParaRPr lang="en-US"/>
          </a:p>
        </p:txBody>
      </p:sp>
      <p:sp>
        <p:nvSpPr>
          <p:cNvPr id="5" name="Footer Placeholder 4">
            <a:extLst>
              <a:ext uri="{FF2B5EF4-FFF2-40B4-BE49-F238E27FC236}">
                <a16:creationId xmlns:a16="http://schemas.microsoft.com/office/drawing/2014/main" id="{902044EE-6398-412A-BC61-6F4D883F9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7B7754-719C-483E-A0A7-9586D9DAAC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FE051-95B3-4577-A4EF-1455D4381B43}" type="slidenum">
              <a:rPr lang="en-US" smtClean="0"/>
              <a:t>‹#›</a:t>
            </a:fld>
            <a:endParaRPr lang="en-US"/>
          </a:p>
        </p:txBody>
      </p:sp>
    </p:spTree>
    <p:extLst>
      <p:ext uri="{BB962C8B-B14F-4D97-AF65-F5344CB8AC3E}">
        <p14:creationId xmlns:p14="http://schemas.microsoft.com/office/powerpoint/2010/main" val="1676525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1.m4a"/><Relationship Id="rId7" Type="http://schemas.openxmlformats.org/officeDocument/2006/relationships/image" Target="../media/image2.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3.png"/><Relationship Id="rId3" Type="http://schemas.microsoft.com/office/2007/relationships/media" Target="../media/media10.m4a"/><Relationship Id="rId21" Type="http://schemas.openxmlformats.org/officeDocument/2006/relationships/image" Target="../media/image36.sv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2.svg"/><Relationship Id="rId2" Type="http://schemas.openxmlformats.org/officeDocument/2006/relationships/audio" Target="NULL" TargetMode="Externa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tags" Target="../tags/tag15.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notesSlide" Target="../notesSlides/notesSlide10.xml"/><Relationship Id="rId15" Type="http://schemas.openxmlformats.org/officeDocument/2006/relationships/hyperlink" Target="https://www.forsythtech.edu/apply-ft/" TargetMode="External"/><Relationship Id="rId23" Type="http://schemas.microsoft.com/office/2007/relationships/hdphoto" Target="../media/hdphoto3.wdp"/><Relationship Id="rId10" Type="http://schemas.openxmlformats.org/officeDocument/2006/relationships/image" Target="../media/image26.svg"/><Relationship Id="rId19" Type="http://schemas.openxmlformats.org/officeDocument/2006/relationships/image" Target="../media/image34.svg"/><Relationship Id="rId4" Type="http://schemas.openxmlformats.org/officeDocument/2006/relationships/slideLayout" Target="../slideLayouts/slideLayout2.xml"/><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6.jpg"/><Relationship Id="rId2" Type="http://schemas.microsoft.com/office/2007/relationships/media" Target="../media/media11.m4a"/><Relationship Id="rId1" Type="http://schemas.openxmlformats.org/officeDocument/2006/relationships/tags" Target="../tags/tag16.xml"/><Relationship Id="rId6" Type="http://schemas.openxmlformats.org/officeDocument/2006/relationships/image" Target="../media/image1.jp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3" Type="http://schemas.openxmlformats.org/officeDocument/2006/relationships/audio" Target="../media/media12.m4a"/><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 Type="http://schemas.microsoft.com/office/2007/relationships/media" Target="../media/media12.m4a"/><Relationship Id="rId16" Type="http://schemas.openxmlformats.org/officeDocument/2006/relationships/image" Target="../media/image47.svg"/><Relationship Id="rId1" Type="http://schemas.openxmlformats.org/officeDocument/2006/relationships/tags" Target="../tags/tag17.xml"/><Relationship Id="rId6" Type="http://schemas.openxmlformats.org/officeDocument/2006/relationships/image" Target="../media/image1.jpg"/><Relationship Id="rId11" Type="http://schemas.openxmlformats.org/officeDocument/2006/relationships/image" Target="../media/image42.png"/><Relationship Id="rId5" Type="http://schemas.openxmlformats.org/officeDocument/2006/relationships/notesSlide" Target="../notesSlides/notesSlide12.xml"/><Relationship Id="rId15" Type="http://schemas.openxmlformats.org/officeDocument/2006/relationships/image" Target="../media/image46.png"/><Relationship Id="rId10" Type="http://schemas.openxmlformats.org/officeDocument/2006/relationships/image" Target="../media/image41.svg"/><Relationship Id="rId19" Type="http://schemas.openxmlformats.org/officeDocument/2006/relationships/image" Target="../media/image6.jpg"/><Relationship Id="rId4" Type="http://schemas.openxmlformats.org/officeDocument/2006/relationships/slideLayout" Target="../slideLayouts/slideLayout2.xml"/><Relationship Id="rId9" Type="http://schemas.openxmlformats.org/officeDocument/2006/relationships/image" Target="../media/image40.png"/><Relationship Id="rId14" Type="http://schemas.openxmlformats.org/officeDocument/2006/relationships/image" Target="../media/image45.svg"/></Relationships>
</file>

<file path=ppt/slides/_rels/slide1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audio" Target="../media/media13.m4a"/><Relationship Id="rId7" Type="http://schemas.openxmlformats.org/officeDocument/2006/relationships/image" Target="../media/image50.png"/><Relationship Id="rId2" Type="http://schemas.microsoft.com/office/2007/relationships/media" Target="../media/media13.m4a"/><Relationship Id="rId1" Type="http://schemas.openxmlformats.org/officeDocument/2006/relationships/tags" Target="../tags/tag18.xml"/><Relationship Id="rId6" Type="http://schemas.openxmlformats.org/officeDocument/2006/relationships/image" Target="../media/image1.jp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6.jpg"/><Relationship Id="rId3" Type="http://schemas.openxmlformats.org/officeDocument/2006/relationships/audio" Target="../media/media14.m4a"/><Relationship Id="rId7" Type="http://schemas.openxmlformats.org/officeDocument/2006/relationships/image" Target="../media/image51.png"/><Relationship Id="rId12" Type="http://schemas.openxmlformats.org/officeDocument/2006/relationships/image" Target="../media/image56.svg"/><Relationship Id="rId2" Type="http://schemas.microsoft.com/office/2007/relationships/media" Target="../media/media14.m4a"/><Relationship Id="rId1" Type="http://schemas.openxmlformats.org/officeDocument/2006/relationships/tags" Target="../tags/tag19.xml"/><Relationship Id="rId6" Type="http://schemas.openxmlformats.org/officeDocument/2006/relationships/image" Target="../media/image1.jpg"/><Relationship Id="rId11" Type="http://schemas.openxmlformats.org/officeDocument/2006/relationships/image" Target="../media/image55.png"/><Relationship Id="rId5" Type="http://schemas.openxmlformats.org/officeDocument/2006/relationships/notesSlide" Target="../notesSlides/notesSlide14.xml"/><Relationship Id="rId10" Type="http://schemas.openxmlformats.org/officeDocument/2006/relationships/image" Target="../media/image54.svg"/><Relationship Id="rId4" Type="http://schemas.openxmlformats.org/officeDocument/2006/relationships/slideLayout" Target="../slideLayouts/slideLayout2.xml"/><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20.xml"/><Relationship Id="rId6" Type="http://schemas.openxmlformats.org/officeDocument/2006/relationships/image" Target="../media/image6.jp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21.xml"/><Relationship Id="rId6" Type="http://schemas.openxmlformats.org/officeDocument/2006/relationships/image" Target="../media/image6.jp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22.xml"/><Relationship Id="rId6" Type="http://schemas.openxmlformats.org/officeDocument/2006/relationships/image" Target="../media/image6.jp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3.xml"/><Relationship Id="rId6" Type="http://schemas.openxmlformats.org/officeDocument/2006/relationships/image" Target="../media/image6.jp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6.jpg"/><Relationship Id="rId2" Type="http://schemas.microsoft.com/office/2007/relationships/media" Target="../media/media19.m4a"/><Relationship Id="rId1" Type="http://schemas.openxmlformats.org/officeDocument/2006/relationships/tags" Target="../tags/tag24.xml"/><Relationship Id="rId6" Type="http://schemas.openxmlformats.org/officeDocument/2006/relationships/hyperlink" Target="https://coarc.com/students/programmatic-outcomes-data/" TargetMode="Externa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4a"/><Relationship Id="rId7" Type="http://schemas.openxmlformats.org/officeDocument/2006/relationships/image" Target="../media/image4.jp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5.xml"/><Relationship Id="rId6" Type="http://schemas.openxmlformats.org/officeDocument/2006/relationships/image" Target="../media/image6.jp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7.xml"/><Relationship Id="rId5" Type="http://schemas.openxmlformats.org/officeDocument/2006/relationships/image" Target="../media/image6.jp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audio" Target="../media/media22.m4a"/><Relationship Id="rId7" Type="http://schemas.openxmlformats.org/officeDocument/2006/relationships/image" Target="../media/image57.png"/><Relationship Id="rId2" Type="http://schemas.microsoft.com/office/2007/relationships/media" Target="../media/media22.m4a"/><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image" Target="../media/image6.jp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3" Type="http://schemas.openxmlformats.org/officeDocument/2006/relationships/audio" Target="../media/media23.m4a"/><Relationship Id="rId7" Type="http://schemas.openxmlformats.org/officeDocument/2006/relationships/hyperlink" Target="https://www.forsythtech.edu/courses-programs/degrees/programs-a-z/respiratory-therapy/" TargetMode="External"/><Relationship Id="rId12" Type="http://schemas.openxmlformats.org/officeDocument/2006/relationships/hyperlink" Target="mailto:jsherman@forsythtech.edu" TargetMode="External"/><Relationship Id="rId2" Type="http://schemas.microsoft.com/office/2007/relationships/media" Target="../media/media23.m4a"/><Relationship Id="rId1" Type="http://schemas.openxmlformats.org/officeDocument/2006/relationships/tags" Target="../tags/tag29.xml"/><Relationship Id="rId6" Type="http://schemas.openxmlformats.org/officeDocument/2006/relationships/image" Target="../media/image2.png"/><Relationship Id="rId11" Type="http://schemas.openxmlformats.org/officeDocument/2006/relationships/image" Target="../media/image62.svg"/><Relationship Id="rId5" Type="http://schemas.openxmlformats.org/officeDocument/2006/relationships/notesSlide" Target="../notesSlides/notesSlide16.xml"/><Relationship Id="rId15" Type="http://schemas.openxmlformats.org/officeDocument/2006/relationships/image" Target="../media/image6.jpg"/><Relationship Id="rId10" Type="http://schemas.openxmlformats.org/officeDocument/2006/relationships/image" Target="../media/image61.png"/><Relationship Id="rId4" Type="http://schemas.openxmlformats.org/officeDocument/2006/relationships/slideLayout" Target="../slideLayouts/slideLayout2.xml"/><Relationship Id="rId9" Type="http://schemas.openxmlformats.org/officeDocument/2006/relationships/image" Target="../media/image60.svg"/><Relationship Id="rId14" Type="http://schemas.openxmlformats.org/officeDocument/2006/relationships/image" Target="../media/image64.svg"/></Relationships>
</file>

<file path=ppt/slides/_rels/slide25.xml.rels><?xml version="1.0" encoding="UTF-8" standalone="yes"?>
<Relationships xmlns="http://schemas.openxmlformats.org/package/2006/relationships"><Relationship Id="rId8" Type="http://schemas.openxmlformats.org/officeDocument/2006/relationships/hyperlink" Target="https://forms.office.com/r/FP9SP0rXMF" TargetMode="External"/><Relationship Id="rId3" Type="http://schemas.openxmlformats.org/officeDocument/2006/relationships/audio" Target="../media/media24.m4a"/><Relationship Id="rId7" Type="http://schemas.openxmlformats.org/officeDocument/2006/relationships/image" Target="../media/image2.png"/><Relationship Id="rId2" Type="http://schemas.microsoft.com/office/2007/relationships/media" Target="../media/media24.m4a"/><Relationship Id="rId1" Type="http://schemas.openxmlformats.org/officeDocument/2006/relationships/tags" Target="../tags/tag30.xml"/><Relationship Id="rId6" Type="http://schemas.openxmlformats.org/officeDocument/2006/relationships/image" Target="../media/image1.jpg"/><Relationship Id="rId5" Type="http://schemas.openxmlformats.org/officeDocument/2006/relationships/notesSlide" Target="../notesSlides/notesSlide17.xml"/><Relationship Id="rId4" Type="http://schemas.openxmlformats.org/officeDocument/2006/relationships/slideLayout" Target="../slideLayouts/slideLayout2.xml"/><Relationship Id="rId9" Type="http://schemas.openxmlformats.org/officeDocument/2006/relationships/image" Target="../media/image6.jpg"/></Relationships>
</file>

<file path=ppt/slides/_rels/slide2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audio" Target="../media/media25.m4a"/><Relationship Id="rId7" Type="http://schemas.openxmlformats.org/officeDocument/2006/relationships/image" Target="../media/image2.png"/><Relationship Id="rId2" Type="http://schemas.microsoft.com/office/2007/relationships/media" Target="../media/media25.m4a"/><Relationship Id="rId1" Type="http://schemas.openxmlformats.org/officeDocument/2006/relationships/tags" Target="../tags/tag31.xml"/><Relationship Id="rId6" Type="http://schemas.openxmlformats.org/officeDocument/2006/relationships/image" Target="../media/image1.jp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m4a"/><Relationship Id="rId7" Type="http://schemas.openxmlformats.org/officeDocument/2006/relationships/image" Target="../media/image1.jp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3.xml"/><Relationship Id="rId11" Type="http://schemas.openxmlformats.org/officeDocument/2006/relationships/image" Target="../media/image6.jp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4a"/><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8.png"/><Relationship Id="rId3" Type="http://schemas.openxmlformats.org/officeDocument/2006/relationships/tags" Target="../tags/tag8.xml"/><Relationship Id="rId7" Type="http://schemas.openxmlformats.org/officeDocument/2006/relationships/slideLayout" Target="../slideLayouts/slideLayout2.xml"/><Relationship Id="rId12" Type="http://schemas.openxmlformats.org/officeDocument/2006/relationships/image" Target="../media/image7.png"/><Relationship Id="rId2" Type="http://schemas.openxmlformats.org/officeDocument/2006/relationships/tags" Target="../tags/tag7.xml"/><Relationship Id="rId16" Type="http://schemas.openxmlformats.org/officeDocument/2006/relationships/image" Target="../media/image6.jpg"/><Relationship Id="rId1" Type="http://schemas.openxmlformats.org/officeDocument/2006/relationships/tags" Target="../tags/tag6.xml"/><Relationship Id="rId6" Type="http://schemas.openxmlformats.org/officeDocument/2006/relationships/audio" Target="../media/media4.m4a"/><Relationship Id="rId11" Type="http://schemas.openxmlformats.org/officeDocument/2006/relationships/oleObject" Target="../embeddings/oleObject1.bin"/><Relationship Id="rId5" Type="http://schemas.microsoft.com/office/2007/relationships/media" Target="../media/media4.m4a"/><Relationship Id="rId15" Type="http://schemas.openxmlformats.org/officeDocument/2006/relationships/image" Target="../media/image10.jpeg"/><Relationship Id="rId10" Type="http://schemas.openxmlformats.org/officeDocument/2006/relationships/image" Target="../media/image2.png"/><Relationship Id="rId4" Type="http://schemas.openxmlformats.org/officeDocument/2006/relationships/tags" Target="../tags/tag9.xml"/><Relationship Id="rId9" Type="http://schemas.openxmlformats.org/officeDocument/2006/relationships/image" Target="../media/image1.jpg"/><Relationship Id="rId1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hyperlink" Target="https://be-an-rt.org/find-your-path/" TargetMode="External"/><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10.xml"/><Relationship Id="rId6" Type="http://schemas.openxmlformats.org/officeDocument/2006/relationships/image" Target="../media/image1.jpg"/><Relationship Id="rId11" Type="http://schemas.openxmlformats.org/officeDocument/2006/relationships/image" Target="../media/image6.jpg"/><Relationship Id="rId5" Type="http://schemas.openxmlformats.org/officeDocument/2006/relationships/notesSlide" Target="../notesSlides/notesSlide5.xml"/><Relationship Id="rId10" Type="http://schemas.openxmlformats.org/officeDocument/2006/relationships/hyperlink" Target="https://be-an-rt.org/why-be-an-rt/" TargetMode="External"/><Relationship Id="rId4" Type="http://schemas.openxmlformats.org/officeDocument/2006/relationships/slideLayout" Target="../slideLayouts/slideLayout2.xml"/><Relationship Id="rId9" Type="http://schemas.openxmlformats.org/officeDocument/2006/relationships/hyperlink" Target="https://be-an-rt.org/what-is-respiratory-therapy/"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media" Target="../media/media6.m4a"/><Relationship Id="rId7" Type="http://schemas.openxmlformats.org/officeDocument/2006/relationships/image" Target="../media/image11.png"/><Relationship Id="rId2" Type="http://schemas.openxmlformats.org/officeDocument/2006/relationships/video" Target="https://www.youtube.com/embed/Xj9UJgpJiCM" TargetMode="External"/><Relationship Id="rId1" Type="http://schemas.openxmlformats.org/officeDocument/2006/relationships/tags" Target="../tags/tag11.xm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s://www.nbrc.org/" TargetMode="External"/><Relationship Id="rId3" Type="http://schemas.openxmlformats.org/officeDocument/2006/relationships/audio" Target="../media/media7.m4a"/><Relationship Id="rId7" Type="http://schemas.openxmlformats.org/officeDocument/2006/relationships/hyperlink" Target="https://www.ncsrc.org/" TargetMode="External"/><Relationship Id="rId12" Type="http://schemas.openxmlformats.org/officeDocument/2006/relationships/image" Target="../media/image14.jpeg"/><Relationship Id="rId17" Type="http://schemas.openxmlformats.org/officeDocument/2006/relationships/image" Target="../media/image6.jpg"/><Relationship Id="rId2" Type="http://schemas.microsoft.com/office/2007/relationships/media" Target="../media/media7.m4a"/><Relationship Id="rId16" Type="http://schemas.openxmlformats.org/officeDocument/2006/relationships/image" Target="../media/image16.jpeg"/><Relationship Id="rId1" Type="http://schemas.openxmlformats.org/officeDocument/2006/relationships/tags" Target="../tags/tag12.xml"/><Relationship Id="rId6" Type="http://schemas.openxmlformats.org/officeDocument/2006/relationships/image" Target="../media/image1.jpg"/><Relationship Id="rId11" Type="http://schemas.openxmlformats.org/officeDocument/2006/relationships/hyperlink" Target="https://coarc.com/" TargetMode="External"/><Relationship Id="rId5" Type="http://schemas.openxmlformats.org/officeDocument/2006/relationships/notesSlide" Target="../notesSlides/notesSlide7.xml"/><Relationship Id="rId15" Type="http://schemas.openxmlformats.org/officeDocument/2006/relationships/hyperlink" Target="https://www.aarc.org/" TargetMode="External"/><Relationship Id="rId10"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hyperlink" Target="https://www.ncrcb.org/" TargetMode="External"/><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8.m4a"/><Relationship Id="rId7" Type="http://schemas.openxmlformats.org/officeDocument/2006/relationships/image" Target="../media/image17.png"/><Relationship Id="rId2" Type="http://schemas.microsoft.com/office/2007/relationships/media" Target="../media/media8.m4a"/><Relationship Id="rId1" Type="http://schemas.openxmlformats.org/officeDocument/2006/relationships/tags" Target="../tags/tag13.xml"/><Relationship Id="rId6" Type="http://schemas.openxmlformats.org/officeDocument/2006/relationships/image" Target="../media/image1.jpg"/><Relationship Id="rId5" Type="http://schemas.openxmlformats.org/officeDocument/2006/relationships/notesSlide" Target="../notesSlides/notesSlide8.xml"/><Relationship Id="rId10" Type="http://schemas.openxmlformats.org/officeDocument/2006/relationships/image" Target="../media/image6.jpg"/><Relationship Id="rId4" Type="http://schemas.openxmlformats.org/officeDocument/2006/relationships/slideLayout" Target="../slideLayouts/slideLayout2.xml"/><Relationship Id="rId9" Type="http://schemas.openxmlformats.org/officeDocument/2006/relationships/hyperlink" Target="https://www.forsythtech.edu/courses-programs/degrees/programs-a-z/respiratory-therapy/"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9.m4a"/><Relationship Id="rId7" Type="http://schemas.openxmlformats.org/officeDocument/2006/relationships/image" Target="../media/image2.png"/><Relationship Id="rId12" Type="http://schemas.openxmlformats.org/officeDocument/2006/relationships/image" Target="../media/image6.jpg"/><Relationship Id="rId2" Type="http://schemas.microsoft.com/office/2007/relationships/media" Target="../media/media9.m4a"/><Relationship Id="rId1" Type="http://schemas.openxmlformats.org/officeDocument/2006/relationships/tags" Target="../tags/tag14.xml"/><Relationship Id="rId6" Type="http://schemas.openxmlformats.org/officeDocument/2006/relationships/image" Target="../media/image1.jpg"/><Relationship Id="rId11" Type="http://schemas.openxmlformats.org/officeDocument/2006/relationships/image" Target="../media/image21.svg"/><Relationship Id="rId5" Type="http://schemas.openxmlformats.org/officeDocument/2006/relationships/notesSlide" Target="../notesSlides/notesSlide9.xml"/><Relationship Id="rId10"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46000"/>
            <a:lum/>
          </a:blip>
          <a:srcRect/>
          <a:stretch>
            <a:fillRect/>
          </a:stretch>
        </a:blipFill>
        <a:effectLst/>
      </p:bgPr>
    </p:bg>
    <p:spTree>
      <p:nvGrpSpPr>
        <p:cNvPr id="1" name=""/>
        <p:cNvGrpSpPr/>
        <p:nvPr/>
      </p:nvGrpSpPr>
      <p:grpSpPr>
        <a:xfrm>
          <a:off x="0" y="0"/>
          <a:ext cx="0" cy="0"/>
          <a:chOff x="0" y="0"/>
          <a:chExt cx="0" cy="0"/>
        </a:xfrm>
      </p:grpSpPr>
      <p:pic>
        <p:nvPicPr>
          <p:cNvPr id="6" name="Picture 5" descr="Forsyth Tech Community College Logo">
            <a:extLst>
              <a:ext uri="{FF2B5EF4-FFF2-40B4-BE49-F238E27FC236}">
                <a16:creationId xmlns:a16="http://schemas.microsoft.com/office/drawing/2014/main" id="{351910C7-007C-4CE3-B3AD-B6C659A055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0513" y="5239044"/>
            <a:ext cx="3934673" cy="1312671"/>
          </a:xfrm>
          <a:prstGeom prst="rect">
            <a:avLst/>
          </a:prstGeom>
        </p:spPr>
      </p:pic>
      <p:sp>
        <p:nvSpPr>
          <p:cNvPr id="3" name="Subtitle 2">
            <a:extLst>
              <a:ext uri="{FF2B5EF4-FFF2-40B4-BE49-F238E27FC236}">
                <a16:creationId xmlns:a16="http://schemas.microsoft.com/office/drawing/2014/main" id="{22F4F1E1-8B8C-4CE1-B848-9EF29A0EF7A3}"/>
              </a:ext>
            </a:extLst>
          </p:cNvPr>
          <p:cNvSpPr>
            <a:spLocks noGrp="1"/>
          </p:cNvSpPr>
          <p:nvPr>
            <p:ph type="subTitle" idx="1"/>
          </p:nvPr>
        </p:nvSpPr>
        <p:spPr>
          <a:xfrm>
            <a:off x="1809135" y="2439528"/>
            <a:ext cx="8573730" cy="1655762"/>
          </a:xfrm>
        </p:spPr>
        <p:txBody>
          <a:bodyPr>
            <a:normAutofit/>
          </a:bodyPr>
          <a:lstStyle/>
          <a:p>
            <a:r>
              <a:rPr lang="en-US" sz="3200" b="1" dirty="0">
                <a:solidFill>
                  <a:srgbClr val="072D89"/>
                </a:solidFill>
                <a:latin typeface="Franklin Gothic Book" panose="020B0503020102020204" pitchFamily="34" charset="0"/>
              </a:rPr>
              <a:t>Online Open House / Orientation </a:t>
            </a:r>
          </a:p>
        </p:txBody>
      </p:sp>
      <p:sp>
        <p:nvSpPr>
          <p:cNvPr id="2" name="Title 1">
            <a:extLst>
              <a:ext uri="{FF2B5EF4-FFF2-40B4-BE49-F238E27FC236}">
                <a16:creationId xmlns:a16="http://schemas.microsoft.com/office/drawing/2014/main" id="{C62157C9-71E1-438B-81A3-0249FD20EF5F}"/>
              </a:ext>
            </a:extLst>
          </p:cNvPr>
          <p:cNvSpPr>
            <a:spLocks noGrp="1"/>
          </p:cNvSpPr>
          <p:nvPr>
            <p:ph type="ctrTitle"/>
          </p:nvPr>
        </p:nvSpPr>
        <p:spPr>
          <a:xfrm>
            <a:off x="1308751" y="355954"/>
            <a:ext cx="9574498" cy="1655762"/>
          </a:xfrm>
        </p:spPr>
        <p:txBody>
          <a:bodyPr/>
          <a:lstStyle/>
          <a:p>
            <a:r>
              <a:rPr lang="en-US" b="1" dirty="0">
                <a:solidFill>
                  <a:srgbClr val="072D89"/>
                </a:solidFill>
                <a:latin typeface="Franklin Gothic Book" panose="020B0503020102020204" pitchFamily="34" charset="0"/>
              </a:rPr>
              <a:t>Respiratory Therapy Program </a:t>
            </a:r>
          </a:p>
        </p:txBody>
      </p:sp>
      <p:pic>
        <p:nvPicPr>
          <p:cNvPr id="4" name="RTOHO1" descr="Click here to listen to audio button">
            <a:hlinkClick r:id="" action="ppaction://media"/>
            <a:extLst>
              <a:ext uri="{FF2B5EF4-FFF2-40B4-BE49-F238E27FC236}">
                <a16:creationId xmlns:a16="http://schemas.microsoft.com/office/drawing/2014/main" id="{CD039FC4-D658-4D6C-9D56-9773EE108DD0}"/>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3">
                  <p14:trim st="3140"/>
                </p14:media>
              </p:ext>
            </p:extLst>
          </p:nvPr>
        </p:nvPicPr>
        <p:blipFill>
          <a:blip r:embed="rId8">
            <a:extLst>
              <a:ext uri="{28A0092B-C50C-407E-A947-70E740481C1C}">
                <a14:useLocalDpi xmlns:a14="http://schemas.microsoft.com/office/drawing/2010/main" val="0"/>
              </a:ext>
            </a:extLst>
          </a:blip>
          <a:stretch>
            <a:fillRect/>
          </a:stretch>
        </p:blipFill>
        <p:spPr>
          <a:xfrm>
            <a:off x="4923165" y="3544305"/>
            <a:ext cx="2345669" cy="827881"/>
          </a:xfrm>
          <a:prstGeom prst="rect">
            <a:avLst/>
          </a:prstGeom>
        </p:spPr>
      </p:pic>
    </p:spTree>
    <p:custDataLst>
      <p:tags r:id="rId1"/>
    </p:custDataLst>
    <p:extLst>
      <p:ext uri="{BB962C8B-B14F-4D97-AF65-F5344CB8AC3E}">
        <p14:creationId xmlns:p14="http://schemas.microsoft.com/office/powerpoint/2010/main" val="2627659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9000"/>
            <a:grayscl/>
            <a:lum/>
          </a:blip>
          <a:srcRect/>
          <a:stretch>
            <a:fillRect t="-9000" b="-9000"/>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0530720-374A-4D91-9C3D-8CC4009DB639}"/>
              </a:ext>
              <a:ext uri="{C183D7F6-B498-43B3-948B-1728B52AA6E4}">
                <adec:decorative xmlns:adec="http://schemas.microsoft.com/office/drawing/2017/decorative" val="1"/>
              </a:ext>
            </a:extLst>
          </p:cNvPr>
          <p:cNvSpPr/>
          <p:nvPr/>
        </p:nvSpPr>
        <p:spPr>
          <a:xfrm>
            <a:off x="-3667432" y="0"/>
            <a:ext cx="6292645" cy="6894870"/>
          </a:xfrm>
          <a:prstGeom prst="ellipse">
            <a:avLst/>
          </a:prstGeom>
          <a:solidFill>
            <a:srgbClr val="0085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8BBC68-24F1-4DE3-A9E4-9D4F8231296D}"/>
              </a:ext>
              <a:ext uri="{C183D7F6-B498-43B3-948B-1728B52AA6E4}">
                <adec:decorative xmlns:adec="http://schemas.microsoft.com/office/drawing/2017/decorative" val="1"/>
              </a:ext>
            </a:extLst>
          </p:cNvPr>
          <p:cNvSpPr/>
          <p:nvPr/>
        </p:nvSpPr>
        <p:spPr>
          <a:xfrm>
            <a:off x="-2300748" y="-206476"/>
            <a:ext cx="5751871" cy="7452850"/>
          </a:xfrm>
          <a:prstGeom prst="ellipse">
            <a:avLst/>
          </a:prstGeom>
          <a:solidFill>
            <a:schemeClr val="accent1">
              <a:alpha val="0"/>
            </a:schemeClr>
          </a:solidFill>
          <a:ln w="152400">
            <a:solidFill>
              <a:srgbClr val="00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17C174E-BB3C-49C4-955C-D574930B6CCC}"/>
              </a:ext>
              <a:ext uri="{C183D7F6-B498-43B3-948B-1728B52AA6E4}">
                <adec:decorative xmlns:adec="http://schemas.microsoft.com/office/drawing/2017/decorative" val="1"/>
              </a:ext>
            </a:extLst>
          </p:cNvPr>
          <p:cNvSpPr/>
          <p:nvPr/>
        </p:nvSpPr>
        <p:spPr>
          <a:xfrm>
            <a:off x="2697045" y="5028951"/>
            <a:ext cx="812951" cy="808807"/>
          </a:xfrm>
          <a:prstGeom prst="ellipse">
            <a:avLst/>
          </a:prstGeom>
          <a:solidFill>
            <a:srgbClr val="00859B"/>
          </a:solidFill>
          <a:ln>
            <a:solidFill>
              <a:srgbClr val="00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7DDEDE6-D365-4916-BF46-8CD647F3EE5B}"/>
              </a:ext>
              <a:ext uri="{C183D7F6-B498-43B3-948B-1728B52AA6E4}">
                <adec:decorative xmlns:adec="http://schemas.microsoft.com/office/drawing/2017/decorative" val="1"/>
              </a:ext>
            </a:extLst>
          </p:cNvPr>
          <p:cNvSpPr/>
          <p:nvPr/>
        </p:nvSpPr>
        <p:spPr>
          <a:xfrm>
            <a:off x="2938382" y="4015932"/>
            <a:ext cx="812951" cy="808807"/>
          </a:xfrm>
          <a:prstGeom prst="ellipse">
            <a:avLst/>
          </a:prstGeom>
          <a:solidFill>
            <a:srgbClr val="00859B"/>
          </a:solidFill>
          <a:ln>
            <a:solidFill>
              <a:srgbClr val="00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B66F8EC-F94A-4D1E-B61F-EBAF9AC792C7}"/>
              </a:ext>
              <a:ext uri="{C183D7F6-B498-43B3-948B-1728B52AA6E4}">
                <adec:decorative xmlns:adec="http://schemas.microsoft.com/office/drawing/2017/decorative" val="1"/>
              </a:ext>
            </a:extLst>
          </p:cNvPr>
          <p:cNvSpPr/>
          <p:nvPr/>
        </p:nvSpPr>
        <p:spPr>
          <a:xfrm>
            <a:off x="3070713" y="3010743"/>
            <a:ext cx="812951" cy="808807"/>
          </a:xfrm>
          <a:prstGeom prst="ellipse">
            <a:avLst/>
          </a:prstGeom>
          <a:solidFill>
            <a:srgbClr val="00859B"/>
          </a:solidFill>
          <a:ln>
            <a:solidFill>
              <a:srgbClr val="00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272FA39-B0FF-4F33-9C3B-E37C64E7C906}"/>
              </a:ext>
              <a:ext uri="{C183D7F6-B498-43B3-948B-1728B52AA6E4}">
                <adec:decorative xmlns:adec="http://schemas.microsoft.com/office/drawing/2017/decorative" val="1"/>
              </a:ext>
            </a:extLst>
          </p:cNvPr>
          <p:cNvSpPr/>
          <p:nvPr/>
        </p:nvSpPr>
        <p:spPr>
          <a:xfrm>
            <a:off x="2946328" y="2032378"/>
            <a:ext cx="812951" cy="808807"/>
          </a:xfrm>
          <a:prstGeom prst="ellipse">
            <a:avLst/>
          </a:prstGeom>
          <a:solidFill>
            <a:srgbClr val="00859B"/>
          </a:solidFill>
          <a:ln>
            <a:solidFill>
              <a:srgbClr val="00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34DA9D1-5C24-4D00-8B0E-A84F249C5D2A}"/>
              </a:ext>
              <a:ext uri="{C183D7F6-B498-43B3-948B-1728B52AA6E4}">
                <adec:decorative xmlns:adec="http://schemas.microsoft.com/office/drawing/2017/decorative" val="1"/>
              </a:ext>
            </a:extLst>
          </p:cNvPr>
          <p:cNvSpPr/>
          <p:nvPr/>
        </p:nvSpPr>
        <p:spPr>
          <a:xfrm>
            <a:off x="2539853" y="1054013"/>
            <a:ext cx="812951" cy="808807"/>
          </a:xfrm>
          <a:prstGeom prst="ellipse">
            <a:avLst/>
          </a:prstGeom>
          <a:solidFill>
            <a:srgbClr val="00859B"/>
          </a:solidFill>
          <a:ln>
            <a:solidFill>
              <a:srgbClr val="00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CDE8511-3F2D-42B1-BF7A-5426AB75046B}"/>
              </a:ext>
              <a:ext uri="{C183D7F6-B498-43B3-948B-1728B52AA6E4}">
                <adec:decorative xmlns:adec="http://schemas.microsoft.com/office/drawing/2017/decorative" val="1"/>
              </a:ext>
            </a:extLst>
          </p:cNvPr>
          <p:cNvSpPr/>
          <p:nvPr/>
        </p:nvSpPr>
        <p:spPr>
          <a:xfrm>
            <a:off x="1982177" y="138455"/>
            <a:ext cx="812951" cy="808807"/>
          </a:xfrm>
          <a:prstGeom prst="ellipse">
            <a:avLst/>
          </a:prstGeom>
          <a:solidFill>
            <a:srgbClr val="00859B"/>
          </a:solidFill>
          <a:ln>
            <a:solidFill>
              <a:srgbClr val="00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B0D30AF-DE11-4560-8FD9-D66CF65AB52B}"/>
              </a:ext>
            </a:extLst>
          </p:cNvPr>
          <p:cNvSpPr txBox="1"/>
          <p:nvPr/>
        </p:nvSpPr>
        <p:spPr>
          <a:xfrm>
            <a:off x="3759279" y="5180335"/>
            <a:ext cx="7334243" cy="461665"/>
          </a:xfrm>
          <a:prstGeom prst="rect">
            <a:avLst/>
          </a:prstGeom>
          <a:noFill/>
        </p:spPr>
        <p:txBody>
          <a:bodyPr wrap="square" rtlCol="0">
            <a:spAutoFit/>
          </a:bodyPr>
          <a:lstStyle/>
          <a:p>
            <a:r>
              <a:rPr lang="en-US" sz="2400" b="1" dirty="0">
                <a:solidFill>
                  <a:srgbClr val="072D89"/>
                </a:solidFill>
                <a:latin typeface="Franklin Gothic Book" panose="020B0503020102020204" pitchFamily="34" charset="0"/>
              </a:rPr>
              <a:t>Submit the online MAR application </a:t>
            </a:r>
          </a:p>
        </p:txBody>
      </p:sp>
      <p:sp>
        <p:nvSpPr>
          <p:cNvPr id="34" name="TextBox 33">
            <a:extLst>
              <a:ext uri="{FF2B5EF4-FFF2-40B4-BE49-F238E27FC236}">
                <a16:creationId xmlns:a16="http://schemas.microsoft.com/office/drawing/2014/main" id="{98E9A2C5-114D-4999-A9E5-3BB17E46E644}"/>
              </a:ext>
            </a:extLst>
          </p:cNvPr>
          <p:cNvSpPr txBox="1"/>
          <p:nvPr/>
        </p:nvSpPr>
        <p:spPr>
          <a:xfrm>
            <a:off x="4042034" y="4167851"/>
            <a:ext cx="5732207" cy="461665"/>
          </a:xfrm>
          <a:prstGeom prst="rect">
            <a:avLst/>
          </a:prstGeom>
          <a:noFill/>
        </p:spPr>
        <p:txBody>
          <a:bodyPr wrap="square" rtlCol="0">
            <a:spAutoFit/>
          </a:bodyPr>
          <a:lstStyle/>
          <a:p>
            <a:r>
              <a:rPr lang="en-US" sz="2400" b="1" dirty="0">
                <a:solidFill>
                  <a:srgbClr val="072D89"/>
                </a:solidFill>
                <a:latin typeface="Franklin Gothic Book" panose="020B0503020102020204" pitchFamily="34" charset="0"/>
              </a:rPr>
              <a:t>Meet Requirements of “No D or F Policy” </a:t>
            </a:r>
          </a:p>
        </p:txBody>
      </p:sp>
      <p:pic>
        <p:nvPicPr>
          <p:cNvPr id="21" name="Graphic 20">
            <a:extLst>
              <a:ext uri="{FF2B5EF4-FFF2-40B4-BE49-F238E27FC236}">
                <a16:creationId xmlns:a16="http://schemas.microsoft.com/office/drawing/2014/main" id="{580B015D-EA7E-4664-8A44-67580E57BE5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52389" y="4025523"/>
            <a:ext cx="800827" cy="800827"/>
          </a:xfrm>
          <a:prstGeom prst="rect">
            <a:avLst/>
          </a:prstGeom>
        </p:spPr>
      </p:pic>
      <p:sp>
        <p:nvSpPr>
          <p:cNvPr id="33" name="TextBox 32">
            <a:extLst>
              <a:ext uri="{FF2B5EF4-FFF2-40B4-BE49-F238E27FC236}">
                <a16:creationId xmlns:a16="http://schemas.microsoft.com/office/drawing/2014/main" id="{1A17B69B-51D3-40E2-AE47-48E63F2B9E13}"/>
              </a:ext>
            </a:extLst>
          </p:cNvPr>
          <p:cNvSpPr txBox="1"/>
          <p:nvPr/>
        </p:nvSpPr>
        <p:spPr>
          <a:xfrm>
            <a:off x="4254242" y="3156637"/>
            <a:ext cx="6902244" cy="461665"/>
          </a:xfrm>
          <a:prstGeom prst="rect">
            <a:avLst/>
          </a:prstGeom>
          <a:noFill/>
        </p:spPr>
        <p:txBody>
          <a:bodyPr wrap="square" rtlCol="0">
            <a:spAutoFit/>
          </a:bodyPr>
          <a:lstStyle/>
          <a:p>
            <a:r>
              <a:rPr lang="en-US" sz="2400" b="1" dirty="0">
                <a:solidFill>
                  <a:srgbClr val="072D89"/>
                </a:solidFill>
                <a:latin typeface="Franklin Gothic Book" panose="020B0503020102020204" pitchFamily="34" charset="0"/>
              </a:rPr>
              <a:t>Demonstrate Biology Competency </a:t>
            </a:r>
          </a:p>
        </p:txBody>
      </p:sp>
      <p:pic>
        <p:nvPicPr>
          <p:cNvPr id="19" name="Graphic 18">
            <a:extLst>
              <a:ext uri="{FF2B5EF4-FFF2-40B4-BE49-F238E27FC236}">
                <a16:creationId xmlns:a16="http://schemas.microsoft.com/office/drawing/2014/main" id="{66873DAD-874A-4DFE-8DE6-AD98321C08B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62125" y="3035022"/>
            <a:ext cx="720277" cy="720277"/>
          </a:xfrm>
          <a:prstGeom prst="rect">
            <a:avLst/>
          </a:prstGeom>
        </p:spPr>
      </p:pic>
      <p:sp>
        <p:nvSpPr>
          <p:cNvPr id="32" name="TextBox 31">
            <a:extLst>
              <a:ext uri="{FF2B5EF4-FFF2-40B4-BE49-F238E27FC236}">
                <a16:creationId xmlns:a16="http://schemas.microsoft.com/office/drawing/2014/main" id="{7D86CFC2-4091-4C4F-99FD-5DD0F7492C1F}"/>
              </a:ext>
            </a:extLst>
          </p:cNvPr>
          <p:cNvSpPr txBox="1"/>
          <p:nvPr/>
        </p:nvSpPr>
        <p:spPr>
          <a:xfrm>
            <a:off x="4170768" y="2192110"/>
            <a:ext cx="7334242" cy="461665"/>
          </a:xfrm>
          <a:prstGeom prst="rect">
            <a:avLst/>
          </a:prstGeom>
          <a:noFill/>
        </p:spPr>
        <p:txBody>
          <a:bodyPr wrap="square" rtlCol="0">
            <a:spAutoFit/>
          </a:bodyPr>
          <a:lstStyle/>
          <a:p>
            <a:r>
              <a:rPr lang="en-US" sz="2400" b="1" dirty="0">
                <a:solidFill>
                  <a:srgbClr val="072D89"/>
                </a:solidFill>
                <a:latin typeface="Franklin Gothic Book" panose="020B0503020102020204" pitchFamily="34" charset="0"/>
              </a:rPr>
              <a:t>Demonstrate “College Readiness” in English and Math </a:t>
            </a:r>
          </a:p>
        </p:txBody>
      </p:sp>
      <p:pic>
        <p:nvPicPr>
          <p:cNvPr id="17" name="Graphic 16">
            <a:extLst>
              <a:ext uri="{FF2B5EF4-FFF2-40B4-BE49-F238E27FC236}">
                <a16:creationId xmlns:a16="http://schemas.microsoft.com/office/drawing/2014/main" id="{B2FD0710-5B00-42AE-8166-76AFC86EEEE7}"/>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00847" y="2080808"/>
            <a:ext cx="738650" cy="738650"/>
          </a:xfrm>
          <a:prstGeom prst="rect">
            <a:avLst/>
          </a:prstGeom>
        </p:spPr>
      </p:pic>
      <p:sp>
        <p:nvSpPr>
          <p:cNvPr id="31" name="TextBox 30">
            <a:extLst>
              <a:ext uri="{FF2B5EF4-FFF2-40B4-BE49-F238E27FC236}">
                <a16:creationId xmlns:a16="http://schemas.microsoft.com/office/drawing/2014/main" id="{631D35A9-5988-431C-BBC6-2A9A9AB71235}"/>
              </a:ext>
            </a:extLst>
          </p:cNvPr>
          <p:cNvSpPr txBox="1"/>
          <p:nvPr/>
        </p:nvSpPr>
        <p:spPr>
          <a:xfrm>
            <a:off x="3991897" y="1227583"/>
            <a:ext cx="7334243" cy="461665"/>
          </a:xfrm>
          <a:prstGeom prst="rect">
            <a:avLst/>
          </a:prstGeom>
          <a:noFill/>
        </p:spPr>
        <p:txBody>
          <a:bodyPr wrap="square" rtlCol="0">
            <a:spAutoFit/>
          </a:bodyPr>
          <a:lstStyle/>
          <a:p>
            <a:r>
              <a:rPr lang="en-US" sz="2400" b="1" dirty="0">
                <a:solidFill>
                  <a:srgbClr val="072D89"/>
                </a:solidFill>
                <a:latin typeface="Franklin Gothic Book" panose="020B0503020102020204" pitchFamily="34" charset="0"/>
              </a:rPr>
              <a:t>Complete the Respiratory Therapy Online Orientation </a:t>
            </a:r>
          </a:p>
        </p:txBody>
      </p:sp>
      <p:pic>
        <p:nvPicPr>
          <p:cNvPr id="15" name="Graphic 14">
            <a:extLst>
              <a:ext uri="{FF2B5EF4-FFF2-40B4-BE49-F238E27FC236}">
                <a16:creationId xmlns:a16="http://schemas.microsoft.com/office/drawing/2014/main" id="{D3F2C7FA-47DE-4297-A0A2-3A300D301411}"/>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90185" y="1109673"/>
            <a:ext cx="738649" cy="738649"/>
          </a:xfrm>
          <a:prstGeom prst="rect">
            <a:avLst/>
          </a:prstGeom>
        </p:spPr>
      </p:pic>
      <p:sp>
        <p:nvSpPr>
          <p:cNvPr id="30" name="TextBox 29">
            <a:extLst>
              <a:ext uri="{FF2B5EF4-FFF2-40B4-BE49-F238E27FC236}">
                <a16:creationId xmlns:a16="http://schemas.microsoft.com/office/drawing/2014/main" id="{0882BDA8-85F3-4554-8460-A58AF3342E4B}"/>
              </a:ext>
            </a:extLst>
          </p:cNvPr>
          <p:cNvSpPr txBox="1"/>
          <p:nvPr/>
        </p:nvSpPr>
        <p:spPr>
          <a:xfrm>
            <a:off x="3516009" y="276946"/>
            <a:ext cx="6784258" cy="461665"/>
          </a:xfrm>
          <a:prstGeom prst="rect">
            <a:avLst/>
          </a:prstGeom>
          <a:noFill/>
        </p:spPr>
        <p:txBody>
          <a:bodyPr wrap="square" rtlCol="0">
            <a:spAutoFit/>
          </a:bodyPr>
          <a:lstStyle/>
          <a:p>
            <a:r>
              <a:rPr lang="en-US" sz="2400" b="1" dirty="0">
                <a:solidFill>
                  <a:srgbClr val="072D89"/>
                </a:solidFill>
                <a:latin typeface="Franklin Gothic Book" panose="020B0503020102020204" pitchFamily="34" charset="0"/>
              </a:rPr>
              <a:t>Complete an </a:t>
            </a:r>
            <a:r>
              <a:rPr lang="en-US" sz="2400" b="1" dirty="0">
                <a:solidFill>
                  <a:srgbClr val="072D89"/>
                </a:solidFill>
                <a:latin typeface="Franklin Gothic Book" panose="020B0503020102020204" pitchFamily="34" charset="0"/>
                <a:hlinkClick r:id="rId15"/>
              </a:rPr>
              <a:t>Application</a:t>
            </a:r>
            <a:r>
              <a:rPr lang="en-US" sz="2400" b="1" dirty="0">
                <a:solidFill>
                  <a:srgbClr val="072D89"/>
                </a:solidFill>
                <a:latin typeface="Franklin Gothic Book" panose="020B0503020102020204" pitchFamily="34" charset="0"/>
              </a:rPr>
              <a:t> to Forsyth Tech </a:t>
            </a:r>
          </a:p>
        </p:txBody>
      </p:sp>
      <p:pic>
        <p:nvPicPr>
          <p:cNvPr id="13" name="Graphic 12">
            <a:extLst>
              <a:ext uri="{FF2B5EF4-FFF2-40B4-BE49-F238E27FC236}">
                <a16:creationId xmlns:a16="http://schemas.microsoft.com/office/drawing/2014/main" id="{B7536C3E-1553-43A7-9246-B73BC9F9691A}"/>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025753" y="138455"/>
            <a:ext cx="738649" cy="738649"/>
          </a:xfrm>
          <a:prstGeom prst="rect">
            <a:avLst/>
          </a:prstGeom>
        </p:spPr>
      </p:pic>
      <p:sp>
        <p:nvSpPr>
          <p:cNvPr id="11" name="TextBox 10">
            <a:extLst>
              <a:ext uri="{FF2B5EF4-FFF2-40B4-BE49-F238E27FC236}">
                <a16:creationId xmlns:a16="http://schemas.microsoft.com/office/drawing/2014/main" id="{7D7BCFC0-D0D7-43CC-9C81-298ABA582678}"/>
              </a:ext>
            </a:extLst>
          </p:cNvPr>
          <p:cNvSpPr txBox="1"/>
          <p:nvPr/>
        </p:nvSpPr>
        <p:spPr>
          <a:xfrm>
            <a:off x="-58993" y="2767280"/>
            <a:ext cx="2615381" cy="1323439"/>
          </a:xfrm>
          <a:prstGeom prst="rect">
            <a:avLst/>
          </a:prstGeom>
          <a:noFill/>
        </p:spPr>
        <p:txBody>
          <a:bodyPr wrap="square" rtlCol="0">
            <a:spAutoFit/>
          </a:bodyPr>
          <a:lstStyle/>
          <a:p>
            <a:pPr algn="ctr"/>
            <a:r>
              <a:rPr lang="en-US" sz="4000" dirty="0">
                <a:solidFill>
                  <a:schemeClr val="bg1"/>
                </a:solidFill>
              </a:rPr>
              <a:t>Application Process</a:t>
            </a:r>
          </a:p>
        </p:txBody>
      </p:sp>
      <p:sp>
        <p:nvSpPr>
          <p:cNvPr id="3" name="Title 2" hidden="1">
            <a:extLst>
              <a:ext uri="{FF2B5EF4-FFF2-40B4-BE49-F238E27FC236}">
                <a16:creationId xmlns:a16="http://schemas.microsoft.com/office/drawing/2014/main" id="{27E0C1C8-64A4-481F-8084-E43690079EC7}"/>
              </a:ext>
            </a:extLst>
          </p:cNvPr>
          <p:cNvSpPr>
            <a:spLocks noGrp="1"/>
          </p:cNvSpPr>
          <p:nvPr>
            <p:ph type="title"/>
          </p:nvPr>
        </p:nvSpPr>
        <p:spPr/>
        <p:txBody>
          <a:bodyPr/>
          <a:lstStyle/>
          <a:p>
            <a:r>
              <a:rPr lang="en-US" dirty="0"/>
              <a:t>Application Process</a:t>
            </a:r>
          </a:p>
        </p:txBody>
      </p:sp>
      <p:pic>
        <p:nvPicPr>
          <p:cNvPr id="6" name="Graphic 5" descr="Download from cloud outline">
            <a:extLst>
              <a:ext uri="{FF2B5EF4-FFF2-40B4-BE49-F238E27FC236}">
                <a16:creationId xmlns:a16="http://schemas.microsoft.com/office/drawing/2014/main" id="{18D5DF57-B0BF-4385-9D53-EAD297752D4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716693" y="5024340"/>
            <a:ext cx="773653" cy="773653"/>
          </a:xfrm>
          <a:prstGeom prst="rect">
            <a:avLst/>
          </a:prstGeom>
        </p:spPr>
      </p:pic>
      <p:sp>
        <p:nvSpPr>
          <p:cNvPr id="36" name="Oval 35">
            <a:extLst>
              <a:ext uri="{FF2B5EF4-FFF2-40B4-BE49-F238E27FC236}">
                <a16:creationId xmlns:a16="http://schemas.microsoft.com/office/drawing/2014/main" id="{EF306965-B0F8-4395-A7C8-5F7B150FB12D}"/>
              </a:ext>
              <a:ext uri="{C183D7F6-B498-43B3-948B-1728B52AA6E4}">
                <adec:decorative xmlns:adec="http://schemas.microsoft.com/office/drawing/2017/decorative" val="1"/>
              </a:ext>
            </a:extLst>
          </p:cNvPr>
          <p:cNvSpPr/>
          <p:nvPr/>
        </p:nvSpPr>
        <p:spPr>
          <a:xfrm>
            <a:off x="2082649" y="5910738"/>
            <a:ext cx="812951" cy="808807"/>
          </a:xfrm>
          <a:prstGeom prst="ellipse">
            <a:avLst/>
          </a:prstGeom>
          <a:solidFill>
            <a:srgbClr val="00859B"/>
          </a:solidFill>
          <a:ln>
            <a:solidFill>
              <a:srgbClr val="00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F4CF5344-0BD5-4E6F-A4C8-62EAFB597DCA}"/>
              </a:ext>
            </a:extLst>
          </p:cNvPr>
          <p:cNvSpPr txBox="1"/>
          <p:nvPr/>
        </p:nvSpPr>
        <p:spPr>
          <a:xfrm>
            <a:off x="3328834" y="6107982"/>
            <a:ext cx="7931726" cy="461665"/>
          </a:xfrm>
          <a:prstGeom prst="rect">
            <a:avLst/>
          </a:prstGeom>
          <a:noFill/>
        </p:spPr>
        <p:txBody>
          <a:bodyPr wrap="square">
            <a:spAutoFit/>
          </a:bodyPr>
          <a:lstStyle/>
          <a:p>
            <a:r>
              <a:rPr lang="en-US" sz="2400" b="1" dirty="0">
                <a:solidFill>
                  <a:srgbClr val="072D89"/>
                </a:solidFill>
                <a:latin typeface="Franklin Gothic Book" panose="020B0503020102020204" pitchFamily="34" charset="0"/>
              </a:rPr>
              <a:t>Check your Forsyth Tech email </a:t>
            </a:r>
          </a:p>
        </p:txBody>
      </p:sp>
      <p:pic>
        <p:nvPicPr>
          <p:cNvPr id="9" name="Graphic 8" descr="Email outline">
            <a:extLst>
              <a:ext uri="{FF2B5EF4-FFF2-40B4-BE49-F238E27FC236}">
                <a16:creationId xmlns:a16="http://schemas.microsoft.com/office/drawing/2014/main" id="{45FBB8EC-238A-4B0C-8B31-A1071FC8EEB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213495" y="5984775"/>
            <a:ext cx="611563" cy="611563"/>
          </a:xfrm>
          <a:prstGeom prst="rect">
            <a:avLst/>
          </a:prstGeom>
        </p:spPr>
      </p:pic>
      <p:pic>
        <p:nvPicPr>
          <p:cNvPr id="12" name="RTOHO.10.2021">
            <a:hlinkClick r:id="" action="ppaction://media"/>
            <a:extLst>
              <a:ext uri="{FF2B5EF4-FFF2-40B4-BE49-F238E27FC236}">
                <a16:creationId xmlns:a16="http://schemas.microsoft.com/office/drawing/2014/main" id="{4C83F516-0018-4C8B-ADE0-6EEBF933C455}"/>
              </a:ext>
            </a:extLst>
          </p:cNvPr>
          <p:cNvPicPr>
            <a:picLocks noChangeAspect="1"/>
          </p:cNvPicPr>
          <p:nvPr>
            <a:audioFile r:link="rId2"/>
            <p:extLst>
              <p:ext uri="{DAA4B4D4-6D71-4841-9C94-3DE7FCFB9230}">
                <p14:media xmlns:p14="http://schemas.microsoft.com/office/powerpoint/2010/main" r:embed="rId3">
                  <p14:trim st="3176" end="1979.2708"/>
                </p14:media>
              </p:ext>
            </p:extLst>
          </p:nvPr>
        </p:nvPicPr>
        <p:blipFill>
          <a:blip r:embed="rId22">
            <a:extLst>
              <a:ext uri="{BEBA8EAE-BF5A-486C-A8C5-ECC9F3942E4B}">
                <a14:imgProps xmlns:a14="http://schemas.microsoft.com/office/drawing/2010/main">
                  <a14:imgLayer r:embed="rId23">
                    <a14:imgEffect>
                      <a14:brightnessContrast contrast="-6000"/>
                    </a14:imgEffect>
                  </a14:imgLayer>
                </a14:imgProps>
              </a:ext>
              <a:ext uri="{28A0092B-C50C-407E-A947-70E740481C1C}">
                <a14:useLocalDpi xmlns:a14="http://schemas.microsoft.com/office/drawing/2010/main" val="0"/>
              </a:ext>
            </a:extLst>
          </a:blip>
          <a:srcRect/>
          <a:stretch/>
        </p:blipFill>
        <p:spPr>
          <a:xfrm>
            <a:off x="9263104" y="2944678"/>
            <a:ext cx="2737265" cy="940935"/>
          </a:xfrm>
          <a:prstGeom prst="rect">
            <a:avLst/>
          </a:prstGeom>
          <a:ln>
            <a:noFill/>
          </a:ln>
        </p:spPr>
      </p:pic>
    </p:spTree>
    <p:custDataLst>
      <p:tags r:id="rId1"/>
    </p:custDataLst>
    <p:extLst>
      <p:ext uri="{BB962C8B-B14F-4D97-AF65-F5344CB8AC3E}">
        <p14:creationId xmlns:p14="http://schemas.microsoft.com/office/powerpoint/2010/main" val="354520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3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0000"/>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65C12C-ADCC-4EEC-B633-9C4C467F50A7}"/>
              </a:ext>
              <a:ext uri="{C183D7F6-B498-43B3-948B-1728B52AA6E4}">
                <adec:decorative xmlns:adec="http://schemas.microsoft.com/office/drawing/2017/decorative" val="1"/>
              </a:ext>
            </a:extLst>
          </p:cNvPr>
          <p:cNvSpPr/>
          <p:nvPr/>
        </p:nvSpPr>
        <p:spPr>
          <a:xfrm>
            <a:off x="6641689" y="1772784"/>
            <a:ext cx="5196355" cy="2163097"/>
          </a:xfrm>
          <a:prstGeom prst="rect">
            <a:avLst/>
          </a:prstGeom>
          <a:solidFill>
            <a:srgbClr val="00859B"/>
          </a:solidFill>
          <a:ln>
            <a:solidFill>
              <a:srgbClr val="008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76A7B5-B683-48A1-84D4-C435A4A50B27}"/>
              </a:ext>
              <a:ext uri="{C183D7F6-B498-43B3-948B-1728B52AA6E4}">
                <adec:decorative xmlns:adec="http://schemas.microsoft.com/office/drawing/2017/decorative" val="1"/>
              </a:ext>
            </a:extLst>
          </p:cNvPr>
          <p:cNvSpPr/>
          <p:nvPr/>
        </p:nvSpPr>
        <p:spPr>
          <a:xfrm>
            <a:off x="6656440" y="4367979"/>
            <a:ext cx="5196354" cy="2163097"/>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1CCA4D-D628-47EC-9E65-9D16386701C0}"/>
              </a:ext>
            </a:extLst>
          </p:cNvPr>
          <p:cNvSpPr txBox="1"/>
          <p:nvPr/>
        </p:nvSpPr>
        <p:spPr>
          <a:xfrm>
            <a:off x="6995652" y="4787807"/>
            <a:ext cx="4517929" cy="1323439"/>
          </a:xfrm>
          <a:prstGeom prst="rect">
            <a:avLst/>
          </a:prstGeom>
          <a:noFill/>
        </p:spPr>
        <p:txBody>
          <a:bodyPr wrap="square" rtlCol="0">
            <a:spAutoFit/>
          </a:bodyPr>
          <a:lstStyle/>
          <a:p>
            <a:r>
              <a:rPr lang="en-US" sz="2000" b="1" u="sng" dirty="0">
                <a:solidFill>
                  <a:schemeClr val="bg1"/>
                </a:solidFill>
                <a:latin typeface="Franklin Gothic Book" panose="020B0503020102020204" pitchFamily="34" charset="0"/>
              </a:rPr>
              <a:t>Related Experience Points</a:t>
            </a:r>
            <a:r>
              <a:rPr lang="en-US" sz="2000" u="sng" dirty="0">
                <a:solidFill>
                  <a:schemeClr val="bg1"/>
                </a:solidFill>
                <a:latin typeface="Franklin Gothic Book" panose="020B0503020102020204" pitchFamily="34" charset="0"/>
              </a:rPr>
              <a:t>  </a:t>
            </a:r>
            <a:r>
              <a:rPr lang="en-US" sz="2000" dirty="0">
                <a:solidFill>
                  <a:schemeClr val="bg1"/>
                </a:solidFill>
                <a:latin typeface="Franklin Gothic Book" panose="020B0503020102020204" pitchFamily="34" charset="0"/>
              </a:rPr>
              <a:t>- check out the MAR packet to see how you can earn </a:t>
            </a:r>
            <a:r>
              <a:rPr lang="en-US" sz="2000" i="1" dirty="0">
                <a:solidFill>
                  <a:schemeClr val="bg1"/>
                </a:solidFill>
                <a:latin typeface="Franklin Gothic Book" panose="020B0503020102020204" pitchFamily="34" charset="0"/>
              </a:rPr>
              <a:t>additional</a:t>
            </a:r>
            <a:r>
              <a:rPr lang="en-US" sz="2000" dirty="0">
                <a:solidFill>
                  <a:schemeClr val="bg1"/>
                </a:solidFill>
                <a:latin typeface="Franklin Gothic Book" panose="020B0503020102020204" pitchFamily="34" charset="0"/>
              </a:rPr>
              <a:t> points for selected previous degrees and certifications! </a:t>
            </a:r>
          </a:p>
        </p:txBody>
      </p:sp>
      <p:sp>
        <p:nvSpPr>
          <p:cNvPr id="8" name="TextBox 7">
            <a:extLst>
              <a:ext uri="{FF2B5EF4-FFF2-40B4-BE49-F238E27FC236}">
                <a16:creationId xmlns:a16="http://schemas.microsoft.com/office/drawing/2014/main" id="{8521483D-824A-4162-A4A9-B0E922C38406}"/>
              </a:ext>
            </a:extLst>
          </p:cNvPr>
          <p:cNvSpPr txBox="1"/>
          <p:nvPr/>
        </p:nvSpPr>
        <p:spPr>
          <a:xfrm>
            <a:off x="6953866" y="1897104"/>
            <a:ext cx="4601502" cy="1938992"/>
          </a:xfrm>
          <a:prstGeom prst="rect">
            <a:avLst/>
          </a:prstGeom>
          <a:noFill/>
        </p:spPr>
        <p:txBody>
          <a:bodyPr wrap="square" rtlCol="0">
            <a:spAutoFit/>
          </a:bodyPr>
          <a:lstStyle/>
          <a:p>
            <a:r>
              <a:rPr lang="en-US" sz="2000" dirty="0">
                <a:solidFill>
                  <a:schemeClr val="bg1"/>
                </a:solidFill>
                <a:latin typeface="Franklin Gothic Book" panose="020B0503020102020204" pitchFamily="34" charset="0"/>
              </a:rPr>
              <a:t>Complete as many program </a:t>
            </a:r>
            <a:r>
              <a:rPr lang="en-US" sz="2000" b="1" i="1" u="sng" dirty="0">
                <a:solidFill>
                  <a:schemeClr val="bg1"/>
                </a:solidFill>
                <a:latin typeface="Franklin Gothic Book" panose="020B0503020102020204" pitchFamily="34" charset="0"/>
              </a:rPr>
              <a:t>related courses</a:t>
            </a:r>
            <a:r>
              <a:rPr lang="en-US" sz="2000" dirty="0">
                <a:solidFill>
                  <a:schemeClr val="bg1"/>
                </a:solidFill>
                <a:latin typeface="Franklin Gothic Book" panose="020B0503020102020204" pitchFamily="34" charset="0"/>
              </a:rPr>
              <a:t> as possible prior to MAR review</a:t>
            </a:r>
          </a:p>
          <a:p>
            <a:endParaRPr lang="en-US" sz="2000" dirty="0">
              <a:solidFill>
                <a:schemeClr val="bg1"/>
              </a:solidFill>
              <a:latin typeface="Franklin Gothic Book" panose="020B0503020102020204" pitchFamily="34" charset="0"/>
            </a:endParaRPr>
          </a:p>
          <a:p>
            <a:r>
              <a:rPr lang="en-US" sz="2000" b="1" dirty="0">
                <a:solidFill>
                  <a:schemeClr val="bg1"/>
                </a:solidFill>
                <a:latin typeface="Franklin Gothic Book" panose="020B0503020102020204" pitchFamily="34" charset="0"/>
              </a:rPr>
              <a:t>THESE ARE NOT PREREQUISITES! </a:t>
            </a:r>
          </a:p>
          <a:p>
            <a:endParaRPr lang="en-US" sz="2000" b="1" dirty="0">
              <a:solidFill>
                <a:schemeClr val="bg1"/>
              </a:solidFill>
              <a:latin typeface="Franklin Gothic Book" panose="020B0503020102020204" pitchFamily="34" charset="0"/>
            </a:endParaRPr>
          </a:p>
          <a:p>
            <a:r>
              <a:rPr lang="en-US" sz="2000" dirty="0">
                <a:solidFill>
                  <a:schemeClr val="bg1"/>
                </a:solidFill>
                <a:latin typeface="Franklin Gothic Book" panose="020B0503020102020204" pitchFamily="34" charset="0"/>
              </a:rPr>
              <a:t>Must earn “C” or better </a:t>
            </a:r>
          </a:p>
        </p:txBody>
      </p:sp>
      <p:sp>
        <p:nvSpPr>
          <p:cNvPr id="5" name="Rectangle 4">
            <a:extLst>
              <a:ext uri="{FF2B5EF4-FFF2-40B4-BE49-F238E27FC236}">
                <a16:creationId xmlns:a16="http://schemas.microsoft.com/office/drawing/2014/main" id="{82EBC0AE-F1EA-4FD2-ABF7-1AE16C9C92C4}"/>
              </a:ext>
              <a:ext uri="{C183D7F6-B498-43B3-948B-1728B52AA6E4}">
                <adec:decorative xmlns:adec="http://schemas.microsoft.com/office/drawing/2017/decorative" val="1"/>
              </a:ext>
            </a:extLst>
          </p:cNvPr>
          <p:cNvSpPr/>
          <p:nvPr/>
        </p:nvSpPr>
        <p:spPr>
          <a:xfrm>
            <a:off x="0" y="0"/>
            <a:ext cx="12192000" cy="1465006"/>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Franklin Gothic Book" panose="020B0503020102020204" pitchFamily="34" charset="0"/>
              </a:rPr>
              <a:t>What Makes you a COMPETITIVE Applicant? </a:t>
            </a:r>
          </a:p>
        </p:txBody>
      </p:sp>
      <p:sp>
        <p:nvSpPr>
          <p:cNvPr id="2" name="Title 1" hidden="1">
            <a:extLst>
              <a:ext uri="{FF2B5EF4-FFF2-40B4-BE49-F238E27FC236}">
                <a16:creationId xmlns:a16="http://schemas.microsoft.com/office/drawing/2014/main" id="{9623926B-36DB-4675-AA49-3EF4F20B4FCD}"/>
              </a:ext>
            </a:extLst>
          </p:cNvPr>
          <p:cNvSpPr>
            <a:spLocks noGrp="1"/>
          </p:cNvSpPr>
          <p:nvPr>
            <p:ph type="title"/>
          </p:nvPr>
        </p:nvSpPr>
        <p:spPr/>
        <p:txBody>
          <a:bodyPr/>
          <a:lstStyle/>
          <a:p>
            <a:r>
              <a:rPr lang="en-US" dirty="0"/>
              <a:t>What Makes You a Competitive Applicant</a:t>
            </a:r>
          </a:p>
        </p:txBody>
      </p:sp>
      <p:pic>
        <p:nvPicPr>
          <p:cNvPr id="3" name="RTOHO.11.2021">
            <a:hlinkClick r:id="" action="ppaction://media"/>
            <a:extLst>
              <a:ext uri="{FF2B5EF4-FFF2-40B4-BE49-F238E27FC236}">
                <a16:creationId xmlns:a16="http://schemas.microsoft.com/office/drawing/2014/main" id="{E1E1D132-A975-4099-97E1-B91E828D98D9}"/>
              </a:ext>
            </a:extLst>
          </p:cNvPr>
          <p:cNvPicPr>
            <a:picLocks noChangeAspect="1"/>
          </p:cNvPicPr>
          <p:nvPr>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rcRect/>
          <a:stretch/>
        </p:blipFill>
        <p:spPr>
          <a:xfrm>
            <a:off x="2719782" y="3470146"/>
            <a:ext cx="2815779" cy="967924"/>
          </a:xfrm>
          <a:prstGeom prst="rect">
            <a:avLst/>
          </a:prstGeom>
        </p:spPr>
      </p:pic>
      <p:sp>
        <p:nvSpPr>
          <p:cNvPr id="10" name="Content Placeholder 9">
            <a:extLst>
              <a:ext uri="{FF2B5EF4-FFF2-40B4-BE49-F238E27FC236}">
                <a16:creationId xmlns:a16="http://schemas.microsoft.com/office/drawing/2014/main" id="{34D072D5-A85C-4DA6-A4C2-5618F4720E4D}"/>
              </a:ext>
            </a:extLst>
          </p:cNvPr>
          <p:cNvSpPr>
            <a:spLocks noGrp="1"/>
          </p:cNvSpPr>
          <p:nvPr>
            <p:ph idx="1"/>
          </p:nvPr>
        </p:nvSpPr>
        <p:spPr>
          <a:xfrm>
            <a:off x="838200" y="1825625"/>
            <a:ext cx="898133" cy="4351338"/>
          </a:xfrm>
        </p:spPr>
        <p:txBody>
          <a:bodyPr/>
          <a:lstStyle/>
          <a:p>
            <a:endParaRPr lang="en-US" dirty="0"/>
          </a:p>
        </p:txBody>
      </p:sp>
    </p:spTree>
    <p:custDataLst>
      <p:tags r:id="rId1"/>
    </p:custDataLst>
    <p:extLst>
      <p:ext uri="{BB962C8B-B14F-4D97-AF65-F5344CB8AC3E}">
        <p14:creationId xmlns:p14="http://schemas.microsoft.com/office/powerpoint/2010/main" val="102257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17000"/>
            <a:lum/>
          </a:blip>
          <a:srcRect/>
          <a:stretch>
            <a:fillRect/>
          </a:stretch>
        </a:blipFill>
        <a:effectLst/>
      </p:bgPr>
    </p:bg>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4B3B20B7-912C-476E-95C1-6BBD505F6E9B}"/>
              </a:ext>
              <a:ext uri="{C183D7F6-B498-43B3-948B-1728B52AA6E4}">
                <adec:decorative xmlns:adec="http://schemas.microsoft.com/office/drawing/2017/decorative" val="1"/>
              </a:ext>
            </a:extLst>
          </p:cNvPr>
          <p:cNvSpPr/>
          <p:nvPr/>
        </p:nvSpPr>
        <p:spPr>
          <a:xfrm>
            <a:off x="10451689" y="1498224"/>
            <a:ext cx="1366683" cy="1429363"/>
          </a:xfrm>
          <a:prstGeom prst="ellipse">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C376AC29-A334-406A-813C-9A4B3A580C69}"/>
              </a:ext>
              <a:ext uri="{C183D7F6-B498-43B3-948B-1728B52AA6E4}">
                <adec:decorative xmlns:adec="http://schemas.microsoft.com/office/drawing/2017/decorative" val="1"/>
              </a:ext>
            </a:extLst>
          </p:cNvPr>
          <p:cNvSpPr/>
          <p:nvPr/>
        </p:nvSpPr>
        <p:spPr>
          <a:xfrm>
            <a:off x="6410626" y="1498224"/>
            <a:ext cx="1366683" cy="1429363"/>
          </a:xfrm>
          <a:prstGeom prst="ellipse">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876B3993-3AB7-40BC-9C35-D30EC04AFD58}"/>
              </a:ext>
              <a:ext uri="{C183D7F6-B498-43B3-948B-1728B52AA6E4}">
                <adec:decorative xmlns:adec="http://schemas.microsoft.com/office/drawing/2017/decorative" val="1"/>
              </a:ext>
            </a:extLst>
          </p:cNvPr>
          <p:cNvSpPr/>
          <p:nvPr/>
        </p:nvSpPr>
        <p:spPr>
          <a:xfrm>
            <a:off x="2359741" y="1498224"/>
            <a:ext cx="1366683" cy="1429363"/>
          </a:xfrm>
          <a:prstGeom prst="ellipse">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DBD80E7-A02E-4A99-9792-89304D7D4C83}"/>
              </a:ext>
              <a:ext uri="{C183D7F6-B498-43B3-948B-1728B52AA6E4}">
                <adec:decorative xmlns:adec="http://schemas.microsoft.com/office/drawing/2017/decorative" val="1"/>
              </a:ext>
            </a:extLst>
          </p:cNvPr>
          <p:cNvSpPr/>
          <p:nvPr/>
        </p:nvSpPr>
        <p:spPr>
          <a:xfrm>
            <a:off x="4387642" y="1498224"/>
            <a:ext cx="1366683" cy="1429363"/>
          </a:xfrm>
          <a:prstGeom prst="ellipse">
            <a:avLst/>
          </a:prstGeom>
          <a:solidFill>
            <a:srgbClr val="0085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ED1487A-A5EB-4A1E-8C37-BC8C6D230080}"/>
              </a:ext>
              <a:ext uri="{C183D7F6-B498-43B3-948B-1728B52AA6E4}">
                <adec:decorative xmlns:adec="http://schemas.microsoft.com/office/drawing/2017/decorative" val="1"/>
              </a:ext>
            </a:extLst>
          </p:cNvPr>
          <p:cNvSpPr/>
          <p:nvPr/>
        </p:nvSpPr>
        <p:spPr>
          <a:xfrm>
            <a:off x="8438520" y="1499615"/>
            <a:ext cx="1366683" cy="1429363"/>
          </a:xfrm>
          <a:prstGeom prst="ellipse">
            <a:avLst/>
          </a:prstGeom>
          <a:solidFill>
            <a:srgbClr val="0085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0C8376C6-07C4-4C3F-BD9E-FDCA1427101B}"/>
              </a:ext>
              <a:ext uri="{C183D7F6-B498-43B3-948B-1728B52AA6E4}">
                <adec:decorative xmlns:adec="http://schemas.microsoft.com/office/drawing/2017/decorative" val="1"/>
              </a:ext>
            </a:extLst>
          </p:cNvPr>
          <p:cNvSpPr/>
          <p:nvPr/>
        </p:nvSpPr>
        <p:spPr>
          <a:xfrm>
            <a:off x="322009" y="1498224"/>
            <a:ext cx="1366683" cy="1429363"/>
          </a:xfrm>
          <a:prstGeom prst="ellipse">
            <a:avLst/>
          </a:prstGeom>
          <a:solidFill>
            <a:srgbClr val="0085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ircle: Hollow 5">
            <a:extLst>
              <a:ext uri="{FF2B5EF4-FFF2-40B4-BE49-F238E27FC236}">
                <a16:creationId xmlns:a16="http://schemas.microsoft.com/office/drawing/2014/main" id="{6590B288-1015-40E4-96B1-106287772D0F}"/>
              </a:ext>
              <a:ext uri="{C183D7F6-B498-43B3-948B-1728B52AA6E4}">
                <adec:decorative xmlns:adec="http://schemas.microsoft.com/office/drawing/2017/decorative" val="1"/>
              </a:ext>
            </a:extLst>
          </p:cNvPr>
          <p:cNvSpPr/>
          <p:nvPr/>
        </p:nvSpPr>
        <p:spPr>
          <a:xfrm>
            <a:off x="56538" y="1215295"/>
            <a:ext cx="1887793" cy="1966452"/>
          </a:xfrm>
          <a:prstGeom prst="donut">
            <a:avLst>
              <a:gd name="adj" fmla="val 7543"/>
            </a:avLst>
          </a:prstGeom>
          <a:solidFill>
            <a:srgbClr val="0085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7">
            <a:extLst>
              <a:ext uri="{FF2B5EF4-FFF2-40B4-BE49-F238E27FC236}">
                <a16:creationId xmlns:a16="http://schemas.microsoft.com/office/drawing/2014/main" id="{D9F4C853-BC77-47C3-AA2C-001BB0940D4B}"/>
              </a:ext>
              <a:ext uri="{C183D7F6-B498-43B3-948B-1728B52AA6E4}">
                <adec:decorative xmlns:adec="http://schemas.microsoft.com/office/drawing/2017/decorative" val="1"/>
              </a:ext>
            </a:extLst>
          </p:cNvPr>
          <p:cNvSpPr/>
          <p:nvPr/>
        </p:nvSpPr>
        <p:spPr>
          <a:xfrm>
            <a:off x="4122171" y="1215295"/>
            <a:ext cx="1887793" cy="1966452"/>
          </a:xfrm>
          <a:prstGeom prst="donut">
            <a:avLst>
              <a:gd name="adj" fmla="val 7543"/>
            </a:avLst>
          </a:prstGeom>
          <a:solidFill>
            <a:srgbClr val="0085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ircle: Hollow 8">
            <a:extLst>
              <a:ext uri="{FF2B5EF4-FFF2-40B4-BE49-F238E27FC236}">
                <a16:creationId xmlns:a16="http://schemas.microsoft.com/office/drawing/2014/main" id="{573C6761-EB40-4531-A8DB-03EB23CD3100}"/>
              </a:ext>
              <a:ext uri="{C183D7F6-B498-43B3-948B-1728B52AA6E4}">
                <adec:decorative xmlns:adec="http://schemas.microsoft.com/office/drawing/2017/decorative" val="1"/>
              </a:ext>
            </a:extLst>
          </p:cNvPr>
          <p:cNvSpPr/>
          <p:nvPr/>
        </p:nvSpPr>
        <p:spPr>
          <a:xfrm>
            <a:off x="8168142" y="1212271"/>
            <a:ext cx="1887793" cy="1966452"/>
          </a:xfrm>
          <a:prstGeom prst="donut">
            <a:avLst>
              <a:gd name="adj" fmla="val 7543"/>
            </a:avLst>
          </a:prstGeom>
          <a:solidFill>
            <a:srgbClr val="0085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9">
            <a:extLst>
              <a:ext uri="{FF2B5EF4-FFF2-40B4-BE49-F238E27FC236}">
                <a16:creationId xmlns:a16="http://schemas.microsoft.com/office/drawing/2014/main" id="{662189CD-05FA-4CAB-891B-84F56DEB220C}"/>
              </a:ext>
              <a:ext uri="{C183D7F6-B498-43B3-948B-1728B52AA6E4}">
                <adec:decorative xmlns:adec="http://schemas.microsoft.com/office/drawing/2017/decorative" val="1"/>
              </a:ext>
            </a:extLst>
          </p:cNvPr>
          <p:cNvSpPr/>
          <p:nvPr/>
        </p:nvSpPr>
        <p:spPr>
          <a:xfrm>
            <a:off x="2084439" y="1221036"/>
            <a:ext cx="1887793" cy="1966452"/>
          </a:xfrm>
          <a:prstGeom prst="donut">
            <a:avLst>
              <a:gd name="adj" fmla="val 7543"/>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le: Hollow 10">
            <a:extLst>
              <a:ext uri="{FF2B5EF4-FFF2-40B4-BE49-F238E27FC236}">
                <a16:creationId xmlns:a16="http://schemas.microsoft.com/office/drawing/2014/main" id="{CBD2738E-951B-4850-8D05-F31453CAB635}"/>
              </a:ext>
              <a:ext uri="{C183D7F6-B498-43B3-948B-1728B52AA6E4}">
                <adec:decorative xmlns:adec="http://schemas.microsoft.com/office/drawing/2017/decorative" val="1"/>
              </a:ext>
            </a:extLst>
          </p:cNvPr>
          <p:cNvSpPr/>
          <p:nvPr/>
        </p:nvSpPr>
        <p:spPr>
          <a:xfrm>
            <a:off x="6150072" y="1215295"/>
            <a:ext cx="1887793" cy="1966452"/>
          </a:xfrm>
          <a:prstGeom prst="donut">
            <a:avLst>
              <a:gd name="adj" fmla="val 7543"/>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ircle: Hollow 16">
            <a:extLst>
              <a:ext uri="{FF2B5EF4-FFF2-40B4-BE49-F238E27FC236}">
                <a16:creationId xmlns:a16="http://schemas.microsoft.com/office/drawing/2014/main" id="{F51B28C5-EA35-461C-9CFF-CAAB2FA9AE28}"/>
              </a:ext>
              <a:ext uri="{C183D7F6-B498-43B3-948B-1728B52AA6E4}">
                <adec:decorative xmlns:adec="http://schemas.microsoft.com/office/drawing/2017/decorative" val="1"/>
              </a:ext>
            </a:extLst>
          </p:cNvPr>
          <p:cNvSpPr/>
          <p:nvPr/>
        </p:nvSpPr>
        <p:spPr>
          <a:xfrm>
            <a:off x="10196043" y="1221036"/>
            <a:ext cx="1887793" cy="1966452"/>
          </a:xfrm>
          <a:prstGeom prst="donut">
            <a:avLst>
              <a:gd name="adj" fmla="val 7543"/>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98C9F502-7681-4441-B4ED-6EFA9AB653BC}"/>
              </a:ext>
            </a:extLst>
          </p:cNvPr>
          <p:cNvSpPr txBox="1"/>
          <p:nvPr/>
        </p:nvSpPr>
        <p:spPr>
          <a:xfrm>
            <a:off x="10284541" y="4102790"/>
            <a:ext cx="1700980" cy="369332"/>
          </a:xfrm>
          <a:prstGeom prst="rect">
            <a:avLst/>
          </a:prstGeom>
          <a:solidFill>
            <a:srgbClr val="072D89"/>
          </a:solidFill>
        </p:spPr>
        <p:txBody>
          <a:bodyPr wrap="square" rtlCol="0">
            <a:spAutoFit/>
          </a:bodyPr>
          <a:lstStyle/>
          <a:p>
            <a:pPr algn="ctr"/>
            <a:r>
              <a:rPr lang="en-US" dirty="0">
                <a:solidFill>
                  <a:schemeClr val="bg1"/>
                </a:solidFill>
                <a:latin typeface="Franklin Gothic Book" panose="020B0503020102020204" pitchFamily="34" charset="0"/>
              </a:rPr>
              <a:t>ENG 111</a:t>
            </a:r>
          </a:p>
        </p:txBody>
      </p:sp>
      <p:sp>
        <p:nvSpPr>
          <p:cNvPr id="36" name="TextBox 35">
            <a:extLst>
              <a:ext uri="{FF2B5EF4-FFF2-40B4-BE49-F238E27FC236}">
                <a16:creationId xmlns:a16="http://schemas.microsoft.com/office/drawing/2014/main" id="{A6CD7877-FC3F-4782-825C-065D9C11E7BD}"/>
              </a:ext>
            </a:extLst>
          </p:cNvPr>
          <p:cNvSpPr txBox="1"/>
          <p:nvPr/>
        </p:nvSpPr>
        <p:spPr>
          <a:xfrm>
            <a:off x="10284541" y="3432711"/>
            <a:ext cx="1700980" cy="646331"/>
          </a:xfrm>
          <a:prstGeom prst="rect">
            <a:avLst/>
          </a:prstGeom>
          <a:solidFill>
            <a:srgbClr val="072D89"/>
          </a:solidFill>
        </p:spPr>
        <p:txBody>
          <a:bodyPr wrap="square" rtlCol="0">
            <a:spAutoFit/>
          </a:bodyPr>
          <a:lstStyle/>
          <a:p>
            <a:pPr algn="ctr"/>
            <a:r>
              <a:rPr lang="en-US" b="1" u="sng" dirty="0">
                <a:solidFill>
                  <a:schemeClr val="bg1"/>
                </a:solidFill>
                <a:latin typeface="Franklin Gothic Book" panose="020B0503020102020204" pitchFamily="34" charset="0"/>
              </a:rPr>
              <a:t>English Composition</a:t>
            </a:r>
          </a:p>
        </p:txBody>
      </p:sp>
      <p:pic>
        <p:nvPicPr>
          <p:cNvPr id="30" name="Graphic 29">
            <a:extLst>
              <a:ext uri="{FF2B5EF4-FFF2-40B4-BE49-F238E27FC236}">
                <a16:creationId xmlns:a16="http://schemas.microsoft.com/office/drawing/2014/main" id="{46BDA41C-8B94-4C2C-B00B-00B576A9ECF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87661" y="1755705"/>
            <a:ext cx="914400" cy="914400"/>
          </a:xfrm>
          <a:prstGeom prst="rect">
            <a:avLst/>
          </a:prstGeom>
        </p:spPr>
      </p:pic>
      <p:sp>
        <p:nvSpPr>
          <p:cNvPr id="41" name="TextBox 40">
            <a:extLst>
              <a:ext uri="{FF2B5EF4-FFF2-40B4-BE49-F238E27FC236}">
                <a16:creationId xmlns:a16="http://schemas.microsoft.com/office/drawing/2014/main" id="{849301AB-88D5-41DF-B4AE-F05FAE2D6EE8}"/>
              </a:ext>
            </a:extLst>
          </p:cNvPr>
          <p:cNvSpPr txBox="1"/>
          <p:nvPr/>
        </p:nvSpPr>
        <p:spPr>
          <a:xfrm>
            <a:off x="8261546" y="4102790"/>
            <a:ext cx="1700981" cy="1200329"/>
          </a:xfrm>
          <a:prstGeom prst="rect">
            <a:avLst/>
          </a:prstGeom>
          <a:solidFill>
            <a:srgbClr val="00859B"/>
          </a:solidFill>
        </p:spPr>
        <p:txBody>
          <a:bodyPr wrap="square" rtlCol="0">
            <a:spAutoFit/>
          </a:bodyPr>
          <a:lstStyle/>
          <a:p>
            <a:pPr algn="ctr"/>
            <a:r>
              <a:rPr lang="en-US" dirty="0">
                <a:latin typeface="Franklin Gothic Book" panose="020B0503020102020204" pitchFamily="34" charset="0"/>
              </a:rPr>
              <a:t>CHM 131/131A</a:t>
            </a:r>
          </a:p>
          <a:p>
            <a:pPr algn="ctr"/>
            <a:r>
              <a:rPr lang="en-US" dirty="0">
                <a:latin typeface="Franklin Gothic Book" panose="020B0503020102020204" pitchFamily="34" charset="0"/>
              </a:rPr>
              <a:t> </a:t>
            </a:r>
          </a:p>
          <a:p>
            <a:pPr algn="ctr"/>
            <a:r>
              <a:rPr lang="en-US" dirty="0">
                <a:latin typeface="Franklin Gothic Book" panose="020B0503020102020204" pitchFamily="34" charset="0"/>
              </a:rPr>
              <a:t>or higher</a:t>
            </a:r>
          </a:p>
        </p:txBody>
      </p:sp>
      <p:sp>
        <p:nvSpPr>
          <p:cNvPr id="35" name="TextBox 34">
            <a:extLst>
              <a:ext uri="{FF2B5EF4-FFF2-40B4-BE49-F238E27FC236}">
                <a16:creationId xmlns:a16="http://schemas.microsoft.com/office/drawing/2014/main" id="{49068747-B67D-4037-8041-A9174B5F1437}"/>
              </a:ext>
            </a:extLst>
          </p:cNvPr>
          <p:cNvSpPr txBox="1"/>
          <p:nvPr/>
        </p:nvSpPr>
        <p:spPr>
          <a:xfrm>
            <a:off x="8261547" y="3432711"/>
            <a:ext cx="1700980" cy="646331"/>
          </a:xfrm>
          <a:prstGeom prst="rect">
            <a:avLst/>
          </a:prstGeom>
          <a:solidFill>
            <a:srgbClr val="00859B"/>
          </a:solidFill>
        </p:spPr>
        <p:txBody>
          <a:bodyPr wrap="square" rtlCol="0">
            <a:spAutoFit/>
          </a:bodyPr>
          <a:lstStyle/>
          <a:p>
            <a:pPr algn="ctr"/>
            <a:r>
              <a:rPr lang="en-US" b="1" u="sng" dirty="0">
                <a:latin typeface="Franklin Gothic Book" panose="020B0503020102020204" pitchFamily="34" charset="0"/>
              </a:rPr>
              <a:t>Chemistry</a:t>
            </a:r>
          </a:p>
          <a:p>
            <a:pPr algn="ctr"/>
            <a:endParaRPr lang="en-US" b="1" u="sng" dirty="0">
              <a:latin typeface="Franklin Gothic Book" panose="020B0503020102020204" pitchFamily="34" charset="0"/>
            </a:endParaRPr>
          </a:p>
        </p:txBody>
      </p:sp>
      <p:pic>
        <p:nvPicPr>
          <p:cNvPr id="20" name="Graphic 19">
            <a:extLst>
              <a:ext uri="{FF2B5EF4-FFF2-40B4-BE49-F238E27FC236}">
                <a16:creationId xmlns:a16="http://schemas.microsoft.com/office/drawing/2014/main" id="{D8E41D7F-38CB-4CAB-8F7F-FDE7BAAB4D0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54836" y="1755705"/>
            <a:ext cx="914400" cy="914400"/>
          </a:xfrm>
          <a:prstGeom prst="rect">
            <a:avLst/>
          </a:prstGeom>
        </p:spPr>
      </p:pic>
      <p:sp>
        <p:nvSpPr>
          <p:cNvPr id="40" name="TextBox 39">
            <a:extLst>
              <a:ext uri="{FF2B5EF4-FFF2-40B4-BE49-F238E27FC236}">
                <a16:creationId xmlns:a16="http://schemas.microsoft.com/office/drawing/2014/main" id="{2892D573-EC1B-489B-AD95-DCF4B03CBB61}"/>
              </a:ext>
            </a:extLst>
          </p:cNvPr>
          <p:cNvSpPr txBox="1"/>
          <p:nvPr/>
        </p:nvSpPr>
        <p:spPr>
          <a:xfrm>
            <a:off x="6228739" y="4102790"/>
            <a:ext cx="1705887" cy="923330"/>
          </a:xfrm>
          <a:prstGeom prst="rect">
            <a:avLst/>
          </a:prstGeom>
          <a:solidFill>
            <a:srgbClr val="072D89"/>
          </a:solidFill>
        </p:spPr>
        <p:txBody>
          <a:bodyPr wrap="square" rtlCol="0">
            <a:spAutoFit/>
          </a:bodyPr>
          <a:lstStyle/>
          <a:p>
            <a:pPr algn="ctr"/>
            <a:r>
              <a:rPr lang="en-US" dirty="0">
                <a:solidFill>
                  <a:schemeClr val="bg1"/>
                </a:solidFill>
                <a:latin typeface="Franklin Gothic Book" panose="020B0503020102020204" pitchFamily="34" charset="0"/>
              </a:rPr>
              <a:t>PSY 118 </a:t>
            </a:r>
          </a:p>
          <a:p>
            <a:pPr algn="ctr"/>
            <a:r>
              <a:rPr lang="en-US" b="1" u="sng" dirty="0">
                <a:solidFill>
                  <a:schemeClr val="bg1"/>
                </a:solidFill>
                <a:latin typeface="Franklin Gothic Book" panose="020B0503020102020204" pitchFamily="34" charset="0"/>
              </a:rPr>
              <a:t>OR</a:t>
            </a:r>
            <a:r>
              <a:rPr lang="en-US" dirty="0">
                <a:solidFill>
                  <a:schemeClr val="bg1"/>
                </a:solidFill>
                <a:latin typeface="Franklin Gothic Book" panose="020B0503020102020204" pitchFamily="34" charset="0"/>
              </a:rPr>
              <a:t> </a:t>
            </a:r>
          </a:p>
          <a:p>
            <a:pPr algn="ctr"/>
            <a:r>
              <a:rPr lang="en-US" dirty="0">
                <a:solidFill>
                  <a:schemeClr val="bg1"/>
                </a:solidFill>
                <a:latin typeface="Franklin Gothic Book" panose="020B0503020102020204" pitchFamily="34" charset="0"/>
              </a:rPr>
              <a:t>PSY 150</a:t>
            </a:r>
            <a:r>
              <a:rPr lang="en-US" dirty="0">
                <a:solidFill>
                  <a:schemeClr val="bg1"/>
                </a:solidFill>
              </a:rPr>
              <a:t> </a:t>
            </a:r>
          </a:p>
        </p:txBody>
      </p:sp>
      <p:sp>
        <p:nvSpPr>
          <p:cNvPr id="34" name="TextBox 33">
            <a:extLst>
              <a:ext uri="{FF2B5EF4-FFF2-40B4-BE49-F238E27FC236}">
                <a16:creationId xmlns:a16="http://schemas.microsoft.com/office/drawing/2014/main" id="{5CB12120-0D1A-487A-83C4-A52562DE64D3}"/>
              </a:ext>
            </a:extLst>
          </p:cNvPr>
          <p:cNvSpPr txBox="1"/>
          <p:nvPr/>
        </p:nvSpPr>
        <p:spPr>
          <a:xfrm>
            <a:off x="6233646" y="3433919"/>
            <a:ext cx="1700980" cy="646331"/>
          </a:xfrm>
          <a:prstGeom prst="rect">
            <a:avLst/>
          </a:prstGeom>
          <a:solidFill>
            <a:srgbClr val="072D89"/>
          </a:solidFill>
        </p:spPr>
        <p:txBody>
          <a:bodyPr wrap="square" rtlCol="0">
            <a:spAutoFit/>
          </a:bodyPr>
          <a:lstStyle/>
          <a:p>
            <a:pPr algn="ctr"/>
            <a:r>
              <a:rPr lang="en-US" b="1" u="sng" dirty="0">
                <a:solidFill>
                  <a:schemeClr val="bg1"/>
                </a:solidFill>
                <a:latin typeface="Franklin Gothic Book" panose="020B0503020102020204" pitchFamily="34" charset="0"/>
              </a:rPr>
              <a:t>Psychology</a:t>
            </a:r>
          </a:p>
          <a:p>
            <a:pPr algn="ctr"/>
            <a:endParaRPr lang="en-US" b="1" u="sng" dirty="0">
              <a:solidFill>
                <a:schemeClr val="bg1"/>
              </a:solidFill>
              <a:latin typeface="Franklin Gothic Book" panose="020B0503020102020204" pitchFamily="34" charset="0"/>
            </a:endParaRPr>
          </a:p>
        </p:txBody>
      </p:sp>
      <p:pic>
        <p:nvPicPr>
          <p:cNvPr id="22" name="Graphic 21">
            <a:extLst>
              <a:ext uri="{FF2B5EF4-FFF2-40B4-BE49-F238E27FC236}">
                <a16:creationId xmlns:a16="http://schemas.microsoft.com/office/drawing/2014/main" id="{B5D78985-4D64-41E9-80FB-1EA42A8B9AB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36767" y="1755705"/>
            <a:ext cx="914400" cy="914400"/>
          </a:xfrm>
          <a:prstGeom prst="rect">
            <a:avLst/>
          </a:prstGeom>
        </p:spPr>
      </p:pic>
      <p:sp>
        <p:nvSpPr>
          <p:cNvPr id="39" name="TextBox 38">
            <a:extLst>
              <a:ext uri="{FF2B5EF4-FFF2-40B4-BE49-F238E27FC236}">
                <a16:creationId xmlns:a16="http://schemas.microsoft.com/office/drawing/2014/main" id="{9403B4B5-D42B-4A77-B15C-7E1A52E20564}"/>
              </a:ext>
            </a:extLst>
          </p:cNvPr>
          <p:cNvSpPr txBox="1"/>
          <p:nvPr/>
        </p:nvSpPr>
        <p:spPr>
          <a:xfrm>
            <a:off x="4215577" y="4102790"/>
            <a:ext cx="1700980" cy="2585323"/>
          </a:xfrm>
          <a:prstGeom prst="rect">
            <a:avLst/>
          </a:prstGeom>
          <a:solidFill>
            <a:srgbClr val="00859B"/>
          </a:solidFill>
        </p:spPr>
        <p:txBody>
          <a:bodyPr wrap="square" rtlCol="0">
            <a:spAutoFit/>
          </a:bodyPr>
          <a:lstStyle/>
          <a:p>
            <a:pPr algn="ctr"/>
            <a:r>
              <a:rPr lang="en-US" dirty="0">
                <a:latin typeface="Franklin Gothic Book" panose="020B0503020102020204" pitchFamily="34" charset="0"/>
              </a:rPr>
              <a:t>ENG 112</a:t>
            </a:r>
          </a:p>
          <a:p>
            <a:pPr algn="ctr"/>
            <a:r>
              <a:rPr lang="en-US" b="1" u="sng" dirty="0">
                <a:latin typeface="Franklin Gothic Book" panose="020B0503020102020204" pitchFamily="34" charset="0"/>
              </a:rPr>
              <a:t>OR</a:t>
            </a:r>
          </a:p>
          <a:p>
            <a:pPr algn="ctr"/>
            <a:r>
              <a:rPr lang="en-US" dirty="0">
                <a:latin typeface="Franklin Gothic Book" panose="020B0503020102020204" pitchFamily="34" charset="0"/>
              </a:rPr>
              <a:t>ENG 114</a:t>
            </a:r>
          </a:p>
          <a:p>
            <a:pPr algn="ctr"/>
            <a:r>
              <a:rPr lang="en-US" b="1" u="sng" dirty="0">
                <a:latin typeface="Franklin Gothic Book" panose="020B0503020102020204" pitchFamily="34" charset="0"/>
              </a:rPr>
              <a:t>OR</a:t>
            </a:r>
            <a:r>
              <a:rPr lang="en-US" dirty="0">
                <a:latin typeface="Franklin Gothic Book" panose="020B0503020102020204" pitchFamily="34" charset="0"/>
              </a:rPr>
              <a:t> </a:t>
            </a:r>
          </a:p>
          <a:p>
            <a:pPr algn="ctr"/>
            <a:r>
              <a:rPr lang="en-US" dirty="0">
                <a:latin typeface="Franklin Gothic Book" panose="020B0503020102020204" pitchFamily="34" charset="0"/>
              </a:rPr>
              <a:t>ENG 115</a:t>
            </a:r>
          </a:p>
          <a:p>
            <a:pPr algn="ctr"/>
            <a:r>
              <a:rPr lang="en-US" b="1" u="sng" dirty="0">
                <a:latin typeface="Franklin Gothic Book" panose="020B0503020102020204" pitchFamily="34" charset="0"/>
              </a:rPr>
              <a:t>OR</a:t>
            </a:r>
            <a:r>
              <a:rPr lang="en-US" dirty="0">
                <a:latin typeface="Franklin Gothic Book" panose="020B0503020102020204" pitchFamily="34" charset="0"/>
              </a:rPr>
              <a:t> </a:t>
            </a:r>
          </a:p>
          <a:p>
            <a:pPr algn="ctr"/>
            <a:r>
              <a:rPr lang="en-US" dirty="0">
                <a:latin typeface="Franklin Gothic Book" panose="020B0503020102020204" pitchFamily="34" charset="0"/>
              </a:rPr>
              <a:t>COM 120</a:t>
            </a:r>
          </a:p>
          <a:p>
            <a:pPr algn="ctr"/>
            <a:r>
              <a:rPr lang="en-US" b="1" u="sng" dirty="0">
                <a:latin typeface="Franklin Gothic Book" panose="020B0503020102020204" pitchFamily="34" charset="0"/>
              </a:rPr>
              <a:t>OR </a:t>
            </a:r>
          </a:p>
          <a:p>
            <a:pPr algn="ctr"/>
            <a:r>
              <a:rPr lang="en-US" dirty="0">
                <a:latin typeface="Franklin Gothic Book" panose="020B0503020102020204" pitchFamily="34" charset="0"/>
              </a:rPr>
              <a:t>COM 231</a:t>
            </a:r>
          </a:p>
        </p:txBody>
      </p:sp>
      <p:sp>
        <p:nvSpPr>
          <p:cNvPr id="33" name="TextBox 32">
            <a:extLst>
              <a:ext uri="{FF2B5EF4-FFF2-40B4-BE49-F238E27FC236}">
                <a16:creationId xmlns:a16="http://schemas.microsoft.com/office/drawing/2014/main" id="{A58B97E6-629E-4581-862A-C9E96603D034}"/>
              </a:ext>
            </a:extLst>
          </p:cNvPr>
          <p:cNvSpPr txBox="1"/>
          <p:nvPr/>
        </p:nvSpPr>
        <p:spPr>
          <a:xfrm>
            <a:off x="4215577" y="3421504"/>
            <a:ext cx="1700980" cy="646331"/>
          </a:xfrm>
          <a:prstGeom prst="rect">
            <a:avLst/>
          </a:prstGeom>
          <a:solidFill>
            <a:srgbClr val="00859B"/>
          </a:solidFill>
        </p:spPr>
        <p:txBody>
          <a:bodyPr wrap="square" rtlCol="0">
            <a:spAutoFit/>
          </a:bodyPr>
          <a:lstStyle/>
          <a:p>
            <a:pPr algn="ctr"/>
            <a:r>
              <a:rPr lang="en-US" b="1" u="sng" dirty="0">
                <a:latin typeface="Franklin Gothic Book" panose="020B0503020102020204" pitchFamily="34" charset="0"/>
              </a:rPr>
              <a:t>English / Communication</a:t>
            </a:r>
          </a:p>
        </p:txBody>
      </p:sp>
      <p:pic>
        <p:nvPicPr>
          <p:cNvPr id="24" name="Graphic 23">
            <a:extLst>
              <a:ext uri="{FF2B5EF4-FFF2-40B4-BE49-F238E27FC236}">
                <a16:creationId xmlns:a16="http://schemas.microsoft.com/office/drawing/2014/main" id="{070BB285-A33D-44FE-8D06-4C2909B84E12}"/>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08867" y="1755705"/>
            <a:ext cx="914400" cy="914400"/>
          </a:xfrm>
          <a:prstGeom prst="rect">
            <a:avLst/>
          </a:prstGeom>
        </p:spPr>
      </p:pic>
      <p:sp>
        <p:nvSpPr>
          <p:cNvPr id="38" name="TextBox 37">
            <a:extLst>
              <a:ext uri="{FF2B5EF4-FFF2-40B4-BE49-F238E27FC236}">
                <a16:creationId xmlns:a16="http://schemas.microsoft.com/office/drawing/2014/main" id="{67D28694-8B5D-4595-8F0D-12EB16B31752}"/>
              </a:ext>
            </a:extLst>
          </p:cNvPr>
          <p:cNvSpPr txBox="1"/>
          <p:nvPr/>
        </p:nvSpPr>
        <p:spPr>
          <a:xfrm>
            <a:off x="2177845" y="4102790"/>
            <a:ext cx="1700980" cy="1477328"/>
          </a:xfrm>
          <a:prstGeom prst="rect">
            <a:avLst/>
          </a:prstGeom>
          <a:solidFill>
            <a:srgbClr val="072D89"/>
          </a:solidFill>
        </p:spPr>
        <p:txBody>
          <a:bodyPr wrap="square" rtlCol="0">
            <a:spAutoFit/>
          </a:bodyPr>
          <a:lstStyle/>
          <a:p>
            <a:pPr algn="ctr"/>
            <a:r>
              <a:rPr lang="en-US" dirty="0">
                <a:solidFill>
                  <a:schemeClr val="bg1"/>
                </a:solidFill>
                <a:latin typeface="Franklin Gothic Book" panose="020B0503020102020204" pitchFamily="34" charset="0"/>
              </a:rPr>
              <a:t>BIO 163</a:t>
            </a:r>
          </a:p>
          <a:p>
            <a:pPr algn="ctr"/>
            <a:r>
              <a:rPr lang="en-US" b="1" u="sng" dirty="0">
                <a:solidFill>
                  <a:schemeClr val="bg1"/>
                </a:solidFill>
                <a:latin typeface="Franklin Gothic Book" panose="020B0503020102020204" pitchFamily="34" charset="0"/>
              </a:rPr>
              <a:t>OR</a:t>
            </a:r>
            <a:r>
              <a:rPr lang="en-US" dirty="0">
                <a:solidFill>
                  <a:schemeClr val="bg1"/>
                </a:solidFill>
                <a:latin typeface="Franklin Gothic Book" panose="020B0503020102020204" pitchFamily="34" charset="0"/>
              </a:rPr>
              <a:t> </a:t>
            </a:r>
          </a:p>
          <a:p>
            <a:pPr algn="ctr"/>
            <a:r>
              <a:rPr lang="en-US" dirty="0">
                <a:solidFill>
                  <a:schemeClr val="bg1"/>
                </a:solidFill>
                <a:latin typeface="Franklin Gothic Book" panose="020B0503020102020204" pitchFamily="34" charset="0"/>
              </a:rPr>
              <a:t>BIO 165 &amp; 166</a:t>
            </a:r>
          </a:p>
          <a:p>
            <a:pPr algn="ctr"/>
            <a:r>
              <a:rPr lang="en-US" b="1" u="sng" dirty="0">
                <a:solidFill>
                  <a:schemeClr val="bg1"/>
                </a:solidFill>
                <a:latin typeface="Franklin Gothic Book" panose="020B0503020102020204" pitchFamily="34" charset="0"/>
              </a:rPr>
              <a:t>OR</a:t>
            </a:r>
          </a:p>
          <a:p>
            <a:pPr algn="ctr"/>
            <a:r>
              <a:rPr lang="en-US" dirty="0">
                <a:solidFill>
                  <a:schemeClr val="bg1"/>
                </a:solidFill>
                <a:latin typeface="Franklin Gothic Book" panose="020B0503020102020204" pitchFamily="34" charset="0"/>
              </a:rPr>
              <a:t>BIO 168 &amp; 169</a:t>
            </a:r>
          </a:p>
        </p:txBody>
      </p:sp>
      <p:sp>
        <p:nvSpPr>
          <p:cNvPr id="32" name="TextBox 31">
            <a:extLst>
              <a:ext uri="{FF2B5EF4-FFF2-40B4-BE49-F238E27FC236}">
                <a16:creationId xmlns:a16="http://schemas.microsoft.com/office/drawing/2014/main" id="{898FB954-78B3-4513-BA03-F7CD94DA2094}"/>
              </a:ext>
            </a:extLst>
          </p:cNvPr>
          <p:cNvSpPr txBox="1"/>
          <p:nvPr/>
        </p:nvSpPr>
        <p:spPr>
          <a:xfrm>
            <a:off x="2177845" y="3432711"/>
            <a:ext cx="1700980" cy="646331"/>
          </a:xfrm>
          <a:prstGeom prst="rect">
            <a:avLst/>
          </a:prstGeom>
          <a:solidFill>
            <a:srgbClr val="072D89"/>
          </a:solidFill>
        </p:spPr>
        <p:txBody>
          <a:bodyPr wrap="square" rtlCol="0">
            <a:spAutoFit/>
          </a:bodyPr>
          <a:lstStyle/>
          <a:p>
            <a:pPr algn="ctr"/>
            <a:r>
              <a:rPr lang="en-US" b="1" u="sng" dirty="0">
                <a:solidFill>
                  <a:schemeClr val="bg1"/>
                </a:solidFill>
                <a:latin typeface="Franklin Gothic Book" panose="020B0503020102020204" pitchFamily="34" charset="0"/>
              </a:rPr>
              <a:t>Anatomy &amp; Physiology</a:t>
            </a:r>
          </a:p>
        </p:txBody>
      </p:sp>
      <p:pic>
        <p:nvPicPr>
          <p:cNvPr id="26" name="Graphic 25">
            <a:extLst>
              <a:ext uri="{FF2B5EF4-FFF2-40B4-BE49-F238E27FC236}">
                <a16:creationId xmlns:a16="http://schemas.microsoft.com/office/drawing/2014/main" id="{B4F0EB63-022A-484F-B241-BE3EB1246DBF}"/>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571135" y="1755705"/>
            <a:ext cx="914400" cy="914400"/>
          </a:xfrm>
          <a:prstGeom prst="rect">
            <a:avLst/>
          </a:prstGeom>
        </p:spPr>
      </p:pic>
      <p:sp>
        <p:nvSpPr>
          <p:cNvPr id="37" name="TextBox 36">
            <a:extLst>
              <a:ext uri="{FF2B5EF4-FFF2-40B4-BE49-F238E27FC236}">
                <a16:creationId xmlns:a16="http://schemas.microsoft.com/office/drawing/2014/main" id="{3E8AD7C5-01A6-4633-85AF-86F111B0C857}"/>
              </a:ext>
            </a:extLst>
          </p:cNvPr>
          <p:cNvSpPr txBox="1"/>
          <p:nvPr/>
        </p:nvSpPr>
        <p:spPr>
          <a:xfrm>
            <a:off x="149944" y="4102790"/>
            <a:ext cx="1700980" cy="2585323"/>
          </a:xfrm>
          <a:prstGeom prst="rect">
            <a:avLst/>
          </a:prstGeom>
          <a:solidFill>
            <a:srgbClr val="00859B"/>
          </a:solidFill>
        </p:spPr>
        <p:txBody>
          <a:bodyPr wrap="square" rtlCol="0">
            <a:spAutoFit/>
          </a:bodyPr>
          <a:lstStyle/>
          <a:p>
            <a:pPr algn="ctr"/>
            <a:r>
              <a:rPr lang="en-US" dirty="0">
                <a:latin typeface="Franklin Gothic Book" panose="020B0503020102020204" pitchFamily="34" charset="0"/>
              </a:rPr>
              <a:t>Art 111</a:t>
            </a:r>
          </a:p>
          <a:p>
            <a:pPr algn="ctr"/>
            <a:r>
              <a:rPr lang="en-US" dirty="0">
                <a:latin typeface="Franklin Gothic Book" panose="020B0503020102020204" pitchFamily="34" charset="0"/>
              </a:rPr>
              <a:t>HUM 110</a:t>
            </a:r>
          </a:p>
          <a:p>
            <a:pPr algn="ctr"/>
            <a:r>
              <a:rPr lang="en-US" dirty="0">
                <a:latin typeface="Franklin Gothic Book" panose="020B0503020102020204" pitchFamily="34" charset="0"/>
              </a:rPr>
              <a:t>HUM 115</a:t>
            </a:r>
          </a:p>
          <a:p>
            <a:pPr algn="ctr"/>
            <a:r>
              <a:rPr lang="en-US" dirty="0">
                <a:latin typeface="Franklin Gothic Book" panose="020B0503020102020204" pitchFamily="34" charset="0"/>
              </a:rPr>
              <a:t>HUM 121</a:t>
            </a:r>
          </a:p>
          <a:p>
            <a:pPr algn="ctr"/>
            <a:r>
              <a:rPr lang="en-US" dirty="0">
                <a:latin typeface="Franklin Gothic Book" panose="020B0503020102020204" pitchFamily="34" charset="0"/>
              </a:rPr>
              <a:t>HUM 160</a:t>
            </a:r>
          </a:p>
          <a:p>
            <a:pPr algn="ctr"/>
            <a:r>
              <a:rPr lang="en-US" dirty="0">
                <a:latin typeface="Franklin Gothic Book" panose="020B0503020102020204" pitchFamily="34" charset="0"/>
              </a:rPr>
              <a:t>MUS 110</a:t>
            </a:r>
          </a:p>
          <a:p>
            <a:pPr algn="ctr"/>
            <a:r>
              <a:rPr lang="en-US" dirty="0">
                <a:latin typeface="Franklin Gothic Book" panose="020B0503020102020204" pitchFamily="34" charset="0"/>
              </a:rPr>
              <a:t>PHI 215</a:t>
            </a:r>
          </a:p>
          <a:p>
            <a:pPr algn="ctr"/>
            <a:r>
              <a:rPr lang="en-US" dirty="0">
                <a:latin typeface="Franklin Gothic Book" panose="020B0503020102020204" pitchFamily="34" charset="0"/>
              </a:rPr>
              <a:t>PHI 240</a:t>
            </a:r>
          </a:p>
          <a:p>
            <a:pPr algn="ctr"/>
            <a:r>
              <a:rPr lang="en-US" dirty="0">
                <a:latin typeface="Franklin Gothic Book" panose="020B0503020102020204" pitchFamily="34" charset="0"/>
              </a:rPr>
              <a:t>REL 110</a:t>
            </a:r>
          </a:p>
        </p:txBody>
      </p:sp>
      <p:sp>
        <p:nvSpPr>
          <p:cNvPr id="31" name="TextBox 30">
            <a:extLst>
              <a:ext uri="{FF2B5EF4-FFF2-40B4-BE49-F238E27FC236}">
                <a16:creationId xmlns:a16="http://schemas.microsoft.com/office/drawing/2014/main" id="{3927937A-2BC4-4764-B5F5-FA20B03420AC}"/>
              </a:ext>
            </a:extLst>
          </p:cNvPr>
          <p:cNvSpPr txBox="1"/>
          <p:nvPr/>
        </p:nvSpPr>
        <p:spPr>
          <a:xfrm>
            <a:off x="149944" y="3435167"/>
            <a:ext cx="1700980" cy="646331"/>
          </a:xfrm>
          <a:prstGeom prst="rect">
            <a:avLst/>
          </a:prstGeom>
          <a:solidFill>
            <a:srgbClr val="00859B"/>
          </a:solidFill>
        </p:spPr>
        <p:txBody>
          <a:bodyPr wrap="square" rtlCol="0">
            <a:spAutoFit/>
          </a:bodyPr>
          <a:lstStyle/>
          <a:p>
            <a:pPr algn="ctr"/>
            <a:r>
              <a:rPr lang="en-US" b="1" u="sng" dirty="0">
                <a:latin typeface="Franklin Gothic Book" panose="020B0503020102020204" pitchFamily="34" charset="0"/>
              </a:rPr>
              <a:t>Humanities / Fine Arts (one!)</a:t>
            </a:r>
          </a:p>
        </p:txBody>
      </p:sp>
      <p:pic>
        <p:nvPicPr>
          <p:cNvPr id="28" name="Graphic 27">
            <a:extLst>
              <a:ext uri="{FF2B5EF4-FFF2-40B4-BE49-F238E27FC236}">
                <a16:creationId xmlns:a16="http://schemas.microsoft.com/office/drawing/2014/main" id="{36DBFCF2-E9DA-468E-978B-F7BD8197EA7E}"/>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48150" y="1755705"/>
            <a:ext cx="914400" cy="914400"/>
          </a:xfrm>
          <a:prstGeom prst="rect">
            <a:avLst/>
          </a:prstGeom>
        </p:spPr>
      </p:pic>
      <p:sp>
        <p:nvSpPr>
          <p:cNvPr id="3" name="TextBox 2">
            <a:extLst>
              <a:ext uri="{FF2B5EF4-FFF2-40B4-BE49-F238E27FC236}">
                <a16:creationId xmlns:a16="http://schemas.microsoft.com/office/drawing/2014/main" id="{6115C9F6-E000-4C85-8AD2-8C1374F549C7}"/>
              </a:ext>
            </a:extLst>
          </p:cNvPr>
          <p:cNvSpPr txBox="1"/>
          <p:nvPr/>
        </p:nvSpPr>
        <p:spPr>
          <a:xfrm>
            <a:off x="3315929" y="261529"/>
            <a:ext cx="5560142" cy="707886"/>
          </a:xfrm>
          <a:prstGeom prst="rect">
            <a:avLst/>
          </a:prstGeom>
          <a:noFill/>
        </p:spPr>
        <p:txBody>
          <a:bodyPr wrap="square" rtlCol="0">
            <a:spAutoFit/>
          </a:bodyPr>
          <a:lstStyle/>
          <a:p>
            <a:r>
              <a:rPr lang="en-US" sz="4000" b="1" dirty="0">
                <a:solidFill>
                  <a:srgbClr val="072D89"/>
                </a:solidFill>
              </a:rPr>
              <a:t>Program Related Courses</a:t>
            </a:r>
          </a:p>
        </p:txBody>
      </p:sp>
      <p:sp>
        <p:nvSpPr>
          <p:cNvPr id="5" name="Title 4" hidden="1">
            <a:extLst>
              <a:ext uri="{FF2B5EF4-FFF2-40B4-BE49-F238E27FC236}">
                <a16:creationId xmlns:a16="http://schemas.microsoft.com/office/drawing/2014/main" id="{92834044-64B2-4733-A965-8B9B4CA613ED}"/>
              </a:ext>
            </a:extLst>
          </p:cNvPr>
          <p:cNvSpPr>
            <a:spLocks noGrp="1"/>
          </p:cNvSpPr>
          <p:nvPr>
            <p:ph type="title"/>
          </p:nvPr>
        </p:nvSpPr>
        <p:spPr/>
        <p:txBody>
          <a:bodyPr/>
          <a:lstStyle/>
          <a:p>
            <a:r>
              <a:rPr lang="en-US" dirty="0"/>
              <a:t>Program Related Courses</a:t>
            </a:r>
          </a:p>
        </p:txBody>
      </p:sp>
      <p:pic>
        <p:nvPicPr>
          <p:cNvPr id="19" name="RTOHO13" descr="Click here to listen to audio button">
            <a:hlinkClick r:id="" action="ppaction://media"/>
            <a:extLst>
              <a:ext uri="{FF2B5EF4-FFF2-40B4-BE49-F238E27FC236}">
                <a16:creationId xmlns:a16="http://schemas.microsoft.com/office/drawing/2014/main" id="{81D81EB5-504B-4D08-9156-FDA687FF4407}"/>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19">
            <a:extLst>
              <a:ext uri="{28A0092B-C50C-407E-A947-70E740481C1C}">
                <a14:useLocalDpi xmlns:a14="http://schemas.microsoft.com/office/drawing/2010/main" val="0"/>
              </a:ext>
            </a:extLst>
          </a:blip>
          <a:stretch>
            <a:fillRect/>
          </a:stretch>
        </p:blipFill>
        <p:spPr>
          <a:xfrm>
            <a:off x="9381882" y="5812114"/>
            <a:ext cx="2611558" cy="897723"/>
          </a:xfrm>
        </p:spPr>
      </p:pic>
    </p:spTree>
    <p:custDataLst>
      <p:tags r:id="rId1"/>
    </p:custDataLst>
    <p:extLst>
      <p:ext uri="{BB962C8B-B14F-4D97-AF65-F5344CB8AC3E}">
        <p14:creationId xmlns:p14="http://schemas.microsoft.com/office/powerpoint/2010/main" val="557721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793"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17000"/>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3931F4-E40D-4995-B53F-31EDE7C4CD0B}"/>
              </a:ext>
              <a:ext uri="{C183D7F6-B498-43B3-948B-1728B52AA6E4}">
                <adec:decorative xmlns:adec="http://schemas.microsoft.com/office/drawing/2017/decorative" val="1"/>
              </a:ext>
            </a:extLst>
          </p:cNvPr>
          <p:cNvSpPr/>
          <p:nvPr/>
        </p:nvSpPr>
        <p:spPr>
          <a:xfrm>
            <a:off x="0" y="0"/>
            <a:ext cx="2408903" cy="6858000"/>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ble showing an example of admission points calculation for a prospective student.  ">
            <a:extLst>
              <a:ext uri="{FF2B5EF4-FFF2-40B4-BE49-F238E27FC236}">
                <a16:creationId xmlns:a16="http://schemas.microsoft.com/office/drawing/2014/main" id="{D1569B7C-7556-41FD-A9E7-FBC83EBA7F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3995" y="2023199"/>
            <a:ext cx="7451134" cy="3684172"/>
          </a:xfrm>
          <a:prstGeom prst="rect">
            <a:avLst/>
          </a:prstGeom>
        </p:spPr>
      </p:pic>
      <p:sp>
        <p:nvSpPr>
          <p:cNvPr id="8" name="TextBox 7">
            <a:extLst>
              <a:ext uri="{FF2B5EF4-FFF2-40B4-BE49-F238E27FC236}">
                <a16:creationId xmlns:a16="http://schemas.microsoft.com/office/drawing/2014/main" id="{A9802B98-6A01-4D9D-AE18-02DAE8D4948D}"/>
              </a:ext>
            </a:extLst>
          </p:cNvPr>
          <p:cNvSpPr txBox="1"/>
          <p:nvPr/>
        </p:nvSpPr>
        <p:spPr>
          <a:xfrm>
            <a:off x="8460659" y="283121"/>
            <a:ext cx="1877962" cy="1200329"/>
          </a:xfrm>
          <a:prstGeom prst="rect">
            <a:avLst/>
          </a:prstGeom>
          <a:solidFill>
            <a:srgbClr val="00859B"/>
          </a:solidFill>
        </p:spPr>
        <p:txBody>
          <a:bodyPr wrap="square" rtlCol="0">
            <a:spAutoFit/>
          </a:bodyPr>
          <a:lstStyle/>
          <a:p>
            <a:r>
              <a:rPr lang="en-US" sz="2400" b="1" dirty="0">
                <a:solidFill>
                  <a:schemeClr val="bg1"/>
                </a:solidFill>
                <a:latin typeface="Franklin Gothic Book" panose="020B0503020102020204" pitchFamily="34" charset="0"/>
              </a:rPr>
              <a:t>A = 4 points</a:t>
            </a:r>
          </a:p>
          <a:p>
            <a:r>
              <a:rPr lang="en-US" sz="2400" b="1" dirty="0">
                <a:solidFill>
                  <a:schemeClr val="bg1"/>
                </a:solidFill>
                <a:latin typeface="Franklin Gothic Book" panose="020B0503020102020204" pitchFamily="34" charset="0"/>
              </a:rPr>
              <a:t>B = 3 points</a:t>
            </a:r>
          </a:p>
          <a:p>
            <a:r>
              <a:rPr lang="en-US" sz="2400" b="1" dirty="0">
                <a:solidFill>
                  <a:schemeClr val="bg1"/>
                </a:solidFill>
                <a:latin typeface="Franklin Gothic Book" panose="020B0503020102020204" pitchFamily="34" charset="0"/>
              </a:rPr>
              <a:t>C = 2 points </a:t>
            </a:r>
            <a:endParaRPr lang="en-US" sz="2400" dirty="0">
              <a:solidFill>
                <a:schemeClr val="bg1"/>
              </a:solidFill>
            </a:endParaRPr>
          </a:p>
        </p:txBody>
      </p:sp>
      <p:cxnSp>
        <p:nvCxnSpPr>
          <p:cNvPr id="10" name="Straight Arrow Connector 9" descr="Arrow connecting statement on point calculation to the table showing quality point values (i.e. A=4 points, B=3 points, etc.)">
            <a:extLst>
              <a:ext uri="{FF2B5EF4-FFF2-40B4-BE49-F238E27FC236}">
                <a16:creationId xmlns:a16="http://schemas.microsoft.com/office/drawing/2014/main" id="{8E957F54-9B39-4046-92CA-754C0169E3DD}"/>
              </a:ext>
            </a:extLst>
          </p:cNvPr>
          <p:cNvCxnSpPr/>
          <p:nvPr/>
        </p:nvCxnSpPr>
        <p:spPr>
          <a:xfrm>
            <a:off x="6686692" y="883285"/>
            <a:ext cx="1651820" cy="0"/>
          </a:xfrm>
          <a:prstGeom prst="straightConnector1">
            <a:avLst/>
          </a:prstGeom>
          <a:ln w="85725">
            <a:solidFill>
              <a:srgbClr val="072D89"/>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6E90FDB-3B7F-4DA8-A5D8-6B277CDD7165}"/>
              </a:ext>
            </a:extLst>
          </p:cNvPr>
          <p:cNvSpPr txBox="1"/>
          <p:nvPr/>
        </p:nvSpPr>
        <p:spPr>
          <a:xfrm>
            <a:off x="2792360" y="260935"/>
            <a:ext cx="4267202" cy="1569660"/>
          </a:xfrm>
          <a:prstGeom prst="rect">
            <a:avLst/>
          </a:prstGeom>
          <a:solidFill>
            <a:srgbClr val="00859B"/>
          </a:solidFill>
        </p:spPr>
        <p:txBody>
          <a:bodyPr wrap="square" rtlCol="0">
            <a:spAutoFit/>
          </a:bodyPr>
          <a:lstStyle/>
          <a:p>
            <a:r>
              <a:rPr lang="en-US" sz="2400" b="1" dirty="0">
                <a:solidFill>
                  <a:schemeClr val="bg1"/>
                </a:solidFill>
                <a:latin typeface="Franklin Gothic Book" panose="020B0503020102020204" pitchFamily="34" charset="0"/>
              </a:rPr>
              <a:t>Points are calculated by multiplying the grade earned </a:t>
            </a:r>
          </a:p>
          <a:p>
            <a:r>
              <a:rPr lang="en-US" sz="2400" b="1" dirty="0">
                <a:solidFill>
                  <a:schemeClr val="bg1"/>
                </a:solidFill>
                <a:latin typeface="Franklin Gothic Book" panose="020B0503020102020204" pitchFamily="34" charset="0"/>
              </a:rPr>
              <a:t>by the number of course credit hours </a:t>
            </a:r>
          </a:p>
        </p:txBody>
      </p:sp>
      <p:sp>
        <p:nvSpPr>
          <p:cNvPr id="3" name="TextBox 2">
            <a:extLst>
              <a:ext uri="{FF2B5EF4-FFF2-40B4-BE49-F238E27FC236}">
                <a16:creationId xmlns:a16="http://schemas.microsoft.com/office/drawing/2014/main" id="{F99753F0-5F5F-4EB0-A041-D17A72BD458D}"/>
              </a:ext>
            </a:extLst>
          </p:cNvPr>
          <p:cNvSpPr txBox="1"/>
          <p:nvPr/>
        </p:nvSpPr>
        <p:spPr>
          <a:xfrm>
            <a:off x="162231" y="2459504"/>
            <a:ext cx="2084439" cy="1938992"/>
          </a:xfrm>
          <a:prstGeom prst="rect">
            <a:avLst/>
          </a:prstGeom>
          <a:noFill/>
        </p:spPr>
        <p:txBody>
          <a:bodyPr wrap="square" rtlCol="0">
            <a:spAutoFit/>
          </a:bodyPr>
          <a:lstStyle/>
          <a:p>
            <a:r>
              <a:rPr lang="en-US" sz="4000" b="1" dirty="0">
                <a:solidFill>
                  <a:schemeClr val="bg1"/>
                </a:solidFill>
                <a:latin typeface="Franklin Gothic Book" panose="020B0503020102020204" pitchFamily="34" charset="0"/>
              </a:rPr>
              <a:t>Points Ranking Example</a:t>
            </a:r>
          </a:p>
        </p:txBody>
      </p:sp>
      <p:sp>
        <p:nvSpPr>
          <p:cNvPr id="4" name="Title 3" hidden="1">
            <a:extLst>
              <a:ext uri="{FF2B5EF4-FFF2-40B4-BE49-F238E27FC236}">
                <a16:creationId xmlns:a16="http://schemas.microsoft.com/office/drawing/2014/main" id="{44794EAB-9A30-47A8-9546-D2A970D83B9B}"/>
              </a:ext>
            </a:extLst>
          </p:cNvPr>
          <p:cNvSpPr>
            <a:spLocks noGrp="1"/>
          </p:cNvSpPr>
          <p:nvPr>
            <p:ph type="title"/>
          </p:nvPr>
        </p:nvSpPr>
        <p:spPr/>
        <p:txBody>
          <a:bodyPr/>
          <a:lstStyle/>
          <a:p>
            <a:r>
              <a:rPr lang="en-US" dirty="0"/>
              <a:t>Points Ranking Example</a:t>
            </a:r>
          </a:p>
        </p:txBody>
      </p:sp>
      <p:pic>
        <p:nvPicPr>
          <p:cNvPr id="9" name="RTOHO14" descr="Click here to listen to audio button">
            <a:hlinkClick r:id="" action="ppaction://media"/>
            <a:extLst>
              <a:ext uri="{FF2B5EF4-FFF2-40B4-BE49-F238E27FC236}">
                <a16:creationId xmlns:a16="http://schemas.microsoft.com/office/drawing/2014/main" id="{DE451B71-4150-4025-812D-C6ED61549D98}"/>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tretch>
            <a:fillRect/>
          </a:stretch>
        </p:blipFill>
        <p:spPr>
          <a:xfrm>
            <a:off x="5925857" y="5974715"/>
            <a:ext cx="2267410" cy="779422"/>
          </a:xfrm>
        </p:spPr>
      </p:pic>
    </p:spTree>
    <p:custDataLst>
      <p:tags r:id="rId1"/>
    </p:custDataLst>
    <p:extLst>
      <p:ext uri="{BB962C8B-B14F-4D97-AF65-F5344CB8AC3E}">
        <p14:creationId xmlns:p14="http://schemas.microsoft.com/office/powerpoint/2010/main" val="1026148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8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14000"/>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C64CA7-5CA8-405C-B670-4A6237AA1F5D}"/>
              </a:ext>
              <a:ext uri="{C183D7F6-B498-43B3-948B-1728B52AA6E4}">
                <adec:decorative xmlns:adec="http://schemas.microsoft.com/office/drawing/2017/decorative" val="1"/>
              </a:ext>
            </a:extLst>
          </p:cNvPr>
          <p:cNvSpPr/>
          <p:nvPr/>
        </p:nvSpPr>
        <p:spPr>
          <a:xfrm>
            <a:off x="0" y="0"/>
            <a:ext cx="12192000" cy="1107636"/>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Franklin Gothic Book" panose="020B0503020102020204" pitchFamily="34" charset="0"/>
              </a:rPr>
              <a:t>High School Applicants</a:t>
            </a:r>
          </a:p>
        </p:txBody>
      </p:sp>
      <p:sp>
        <p:nvSpPr>
          <p:cNvPr id="7" name="Oval 6">
            <a:extLst>
              <a:ext uri="{FF2B5EF4-FFF2-40B4-BE49-F238E27FC236}">
                <a16:creationId xmlns:a16="http://schemas.microsoft.com/office/drawing/2014/main" id="{988B82B9-F7B4-4F22-B3EA-CCDACEB18EBA}"/>
              </a:ext>
              <a:ext uri="{C183D7F6-B498-43B3-948B-1728B52AA6E4}">
                <adec:decorative xmlns:adec="http://schemas.microsoft.com/office/drawing/2017/decorative" val="1"/>
              </a:ext>
            </a:extLst>
          </p:cNvPr>
          <p:cNvSpPr/>
          <p:nvPr/>
        </p:nvSpPr>
        <p:spPr>
          <a:xfrm>
            <a:off x="2537614" y="1318276"/>
            <a:ext cx="1887794" cy="1927122"/>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781BDD5-8E0B-428A-89FE-EEEF347DFE11}"/>
              </a:ext>
              <a:ext uri="{C183D7F6-B498-43B3-948B-1728B52AA6E4}">
                <adec:decorative xmlns:adec="http://schemas.microsoft.com/office/drawing/2017/decorative" val="1"/>
              </a:ext>
            </a:extLst>
          </p:cNvPr>
          <p:cNvSpPr/>
          <p:nvPr/>
        </p:nvSpPr>
        <p:spPr>
          <a:xfrm>
            <a:off x="4566872" y="4615414"/>
            <a:ext cx="1887794" cy="1927122"/>
          </a:xfrm>
          <a:prstGeom prst="ellipse">
            <a:avLst/>
          </a:prstGeom>
          <a:solidFill>
            <a:srgbClr val="0085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57F0354-F69A-4240-B3C2-6BD0ECE5FDC8}"/>
              </a:ext>
              <a:ext uri="{C183D7F6-B498-43B3-948B-1728B52AA6E4}">
                <adec:decorative xmlns:adec="http://schemas.microsoft.com/office/drawing/2017/decorative" val="1"/>
              </a:ext>
            </a:extLst>
          </p:cNvPr>
          <p:cNvSpPr/>
          <p:nvPr/>
        </p:nvSpPr>
        <p:spPr>
          <a:xfrm>
            <a:off x="311471" y="4615414"/>
            <a:ext cx="1887794" cy="1927122"/>
          </a:xfrm>
          <a:prstGeom prst="ellipse">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AFE4E44-1918-43DF-81E9-7E6603A3CA43}"/>
              </a:ext>
            </a:extLst>
          </p:cNvPr>
          <p:cNvSpPr txBox="1"/>
          <p:nvPr/>
        </p:nvSpPr>
        <p:spPr>
          <a:xfrm>
            <a:off x="7289262" y="5040366"/>
            <a:ext cx="4503175" cy="1077218"/>
          </a:xfrm>
          <a:prstGeom prst="rect">
            <a:avLst/>
          </a:prstGeom>
          <a:noFill/>
        </p:spPr>
        <p:txBody>
          <a:bodyPr wrap="square" rtlCol="0">
            <a:spAutoFit/>
          </a:bodyPr>
          <a:lstStyle/>
          <a:p>
            <a:r>
              <a:rPr lang="en-US" sz="1600" dirty="0">
                <a:latin typeface="Franklin Gothic Book" panose="020B0503020102020204" pitchFamily="34" charset="0"/>
              </a:rPr>
              <a:t>Score will include weighted GPA plus course grade points (page 6 of MAR packet for scale)</a:t>
            </a:r>
          </a:p>
          <a:p>
            <a:endParaRPr lang="en-US" sz="1600" dirty="0">
              <a:latin typeface="Franklin Gothic Book" panose="020B0503020102020204" pitchFamily="34" charset="0"/>
            </a:endParaRPr>
          </a:p>
          <a:p>
            <a:r>
              <a:rPr lang="en-US" sz="1600" dirty="0">
                <a:latin typeface="Franklin Gothic Book" panose="020B0503020102020204" pitchFamily="34" charset="0"/>
              </a:rPr>
              <a:t>Complete </a:t>
            </a:r>
            <a:r>
              <a:rPr lang="en-US" sz="1600" b="1" i="1" dirty="0">
                <a:latin typeface="Franklin Gothic Book" panose="020B0503020102020204" pitchFamily="34" charset="0"/>
              </a:rPr>
              <a:t>only</a:t>
            </a:r>
            <a:r>
              <a:rPr lang="en-US" sz="1600" b="1" dirty="0">
                <a:latin typeface="Franklin Gothic Book" panose="020B0503020102020204" pitchFamily="34" charset="0"/>
              </a:rPr>
              <a:t> </a:t>
            </a:r>
            <a:r>
              <a:rPr lang="en-US" sz="1600" dirty="0">
                <a:latin typeface="Franklin Gothic Book" panose="020B0503020102020204" pitchFamily="34" charset="0"/>
              </a:rPr>
              <a:t>with other high school applicants</a:t>
            </a:r>
          </a:p>
        </p:txBody>
      </p:sp>
      <p:sp>
        <p:nvSpPr>
          <p:cNvPr id="21" name="TextBox 20">
            <a:extLst>
              <a:ext uri="{FF2B5EF4-FFF2-40B4-BE49-F238E27FC236}">
                <a16:creationId xmlns:a16="http://schemas.microsoft.com/office/drawing/2014/main" id="{B6895ECF-531C-4634-B387-AE6136CF4666}"/>
              </a:ext>
            </a:extLst>
          </p:cNvPr>
          <p:cNvSpPr txBox="1"/>
          <p:nvPr/>
        </p:nvSpPr>
        <p:spPr>
          <a:xfrm>
            <a:off x="7289263" y="4692446"/>
            <a:ext cx="3814916" cy="369332"/>
          </a:xfrm>
          <a:prstGeom prst="rect">
            <a:avLst/>
          </a:prstGeom>
          <a:noFill/>
        </p:spPr>
        <p:txBody>
          <a:bodyPr wrap="square" rtlCol="0">
            <a:spAutoFit/>
          </a:bodyPr>
          <a:lstStyle/>
          <a:p>
            <a:r>
              <a:rPr lang="en-US" b="1" dirty="0">
                <a:latin typeface="Franklin Gothic Book" panose="020B0503020102020204" pitchFamily="34" charset="0"/>
              </a:rPr>
              <a:t>Calculation of Ranking Score</a:t>
            </a:r>
          </a:p>
        </p:txBody>
      </p:sp>
      <p:sp>
        <p:nvSpPr>
          <p:cNvPr id="17" name="Rectangle 16">
            <a:extLst>
              <a:ext uri="{FF2B5EF4-FFF2-40B4-BE49-F238E27FC236}">
                <a16:creationId xmlns:a16="http://schemas.microsoft.com/office/drawing/2014/main" id="{04064D49-75BC-4864-994E-8E1014FD2A30}"/>
              </a:ext>
              <a:ext uri="{C183D7F6-B498-43B3-948B-1728B52AA6E4}">
                <adec:decorative xmlns:adec="http://schemas.microsoft.com/office/drawing/2017/decorative" val="1"/>
              </a:ext>
            </a:extLst>
          </p:cNvPr>
          <p:cNvSpPr/>
          <p:nvPr/>
        </p:nvSpPr>
        <p:spPr>
          <a:xfrm>
            <a:off x="6941363" y="4692446"/>
            <a:ext cx="228776" cy="1558412"/>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500D770-0B69-4394-9F86-0F365E64418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8168" y="5061778"/>
            <a:ext cx="914400" cy="914400"/>
          </a:xfrm>
          <a:prstGeom prst="rect">
            <a:avLst/>
          </a:prstGeom>
        </p:spPr>
      </p:pic>
      <p:sp>
        <p:nvSpPr>
          <p:cNvPr id="25" name="TextBox 24">
            <a:extLst>
              <a:ext uri="{FF2B5EF4-FFF2-40B4-BE49-F238E27FC236}">
                <a16:creationId xmlns:a16="http://schemas.microsoft.com/office/drawing/2014/main" id="{EE953686-5500-414E-86E1-1465D92BFE16}"/>
              </a:ext>
            </a:extLst>
          </p:cNvPr>
          <p:cNvSpPr txBox="1"/>
          <p:nvPr/>
        </p:nvSpPr>
        <p:spPr>
          <a:xfrm>
            <a:off x="7289263" y="3456038"/>
            <a:ext cx="4503175" cy="830997"/>
          </a:xfrm>
          <a:prstGeom prst="rect">
            <a:avLst/>
          </a:prstGeom>
          <a:noFill/>
        </p:spPr>
        <p:txBody>
          <a:bodyPr wrap="square" rtlCol="0">
            <a:spAutoFit/>
          </a:bodyPr>
          <a:lstStyle/>
          <a:p>
            <a:r>
              <a:rPr lang="en-US" sz="1600" dirty="0">
                <a:latin typeface="Franklin Gothic Book" panose="020B0503020102020204" pitchFamily="34" charset="0"/>
              </a:rPr>
              <a:t>Submit </a:t>
            </a:r>
            <a:r>
              <a:rPr lang="en-US" sz="1600" i="1" dirty="0">
                <a:latin typeface="Franklin Gothic Book" panose="020B0503020102020204" pitchFamily="34" charset="0"/>
              </a:rPr>
              <a:t>before</a:t>
            </a:r>
            <a:r>
              <a:rPr lang="en-US" sz="1600" dirty="0">
                <a:latin typeface="Franklin Gothic Book" panose="020B0503020102020204" pitchFamily="34" charset="0"/>
              </a:rPr>
              <a:t> MAR review; review overall weighted GPA, results in specific courses in MAR packet</a:t>
            </a:r>
          </a:p>
        </p:txBody>
      </p:sp>
      <p:sp>
        <p:nvSpPr>
          <p:cNvPr id="22" name="TextBox 21">
            <a:extLst>
              <a:ext uri="{FF2B5EF4-FFF2-40B4-BE49-F238E27FC236}">
                <a16:creationId xmlns:a16="http://schemas.microsoft.com/office/drawing/2014/main" id="{A0BA9422-B299-49FA-97D7-8505F8076608}"/>
              </a:ext>
            </a:extLst>
          </p:cNvPr>
          <p:cNvSpPr txBox="1"/>
          <p:nvPr/>
        </p:nvSpPr>
        <p:spPr>
          <a:xfrm>
            <a:off x="7289263" y="3133718"/>
            <a:ext cx="4807974" cy="369332"/>
          </a:xfrm>
          <a:prstGeom prst="rect">
            <a:avLst/>
          </a:prstGeom>
          <a:noFill/>
        </p:spPr>
        <p:txBody>
          <a:bodyPr wrap="square" rtlCol="0">
            <a:spAutoFit/>
          </a:bodyPr>
          <a:lstStyle/>
          <a:p>
            <a:r>
              <a:rPr lang="en-US" b="1" dirty="0">
                <a:latin typeface="Franklin Gothic Book" panose="020B0503020102020204" pitchFamily="34" charset="0"/>
              </a:rPr>
              <a:t>Submit transcript </a:t>
            </a:r>
            <a:r>
              <a:rPr lang="en-US" b="1" i="1" dirty="0">
                <a:latin typeface="Franklin Gothic Book" panose="020B0503020102020204" pitchFamily="34" charset="0"/>
              </a:rPr>
              <a:t>after </a:t>
            </a:r>
            <a:r>
              <a:rPr lang="en-US" b="1" dirty="0">
                <a:latin typeface="Franklin Gothic Book" panose="020B0503020102020204" pitchFamily="34" charset="0"/>
              </a:rPr>
              <a:t>1</a:t>
            </a:r>
            <a:r>
              <a:rPr lang="en-US" b="1" baseline="30000" dirty="0">
                <a:latin typeface="Franklin Gothic Book" panose="020B0503020102020204" pitchFamily="34" charset="0"/>
              </a:rPr>
              <a:t>st</a:t>
            </a:r>
            <a:r>
              <a:rPr lang="en-US" b="1" dirty="0">
                <a:latin typeface="Franklin Gothic Book" panose="020B0503020102020204" pitchFamily="34" charset="0"/>
              </a:rPr>
              <a:t> semester, senior year</a:t>
            </a:r>
          </a:p>
        </p:txBody>
      </p:sp>
      <p:sp>
        <p:nvSpPr>
          <p:cNvPr id="16" name="Rectangle 15">
            <a:extLst>
              <a:ext uri="{FF2B5EF4-FFF2-40B4-BE49-F238E27FC236}">
                <a16:creationId xmlns:a16="http://schemas.microsoft.com/office/drawing/2014/main" id="{48BCE142-F539-4260-976C-5632C2AC9137}"/>
              </a:ext>
              <a:ext uri="{C183D7F6-B498-43B3-948B-1728B52AA6E4}">
                <adec:decorative xmlns:adec="http://schemas.microsoft.com/office/drawing/2017/decorative" val="1"/>
              </a:ext>
            </a:extLst>
          </p:cNvPr>
          <p:cNvSpPr/>
          <p:nvPr/>
        </p:nvSpPr>
        <p:spPr>
          <a:xfrm>
            <a:off x="6941674" y="3121741"/>
            <a:ext cx="228776" cy="1558412"/>
          </a:xfrm>
          <a:prstGeom prst="rect">
            <a:avLst/>
          </a:prstGeom>
          <a:solidFill>
            <a:srgbClr val="0085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CA4DA69B-847D-48FC-BCDB-53068B43351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53569" y="5121775"/>
            <a:ext cx="914400" cy="914400"/>
          </a:xfrm>
          <a:prstGeom prst="rect">
            <a:avLst/>
          </a:prstGeom>
        </p:spPr>
      </p:pic>
      <p:sp>
        <p:nvSpPr>
          <p:cNvPr id="23" name="TextBox 22">
            <a:extLst>
              <a:ext uri="{FF2B5EF4-FFF2-40B4-BE49-F238E27FC236}">
                <a16:creationId xmlns:a16="http://schemas.microsoft.com/office/drawing/2014/main" id="{B9128715-D93A-4705-B497-DB6335DD8DE7}"/>
              </a:ext>
            </a:extLst>
          </p:cNvPr>
          <p:cNvSpPr txBox="1"/>
          <p:nvPr/>
        </p:nvSpPr>
        <p:spPr>
          <a:xfrm>
            <a:off x="7289263" y="1975243"/>
            <a:ext cx="4503175" cy="830997"/>
          </a:xfrm>
          <a:prstGeom prst="rect">
            <a:avLst/>
          </a:prstGeom>
          <a:noFill/>
        </p:spPr>
        <p:txBody>
          <a:bodyPr wrap="square" rtlCol="0">
            <a:spAutoFit/>
          </a:bodyPr>
          <a:lstStyle/>
          <a:p>
            <a:r>
              <a:rPr lang="en-US" sz="1600" dirty="0">
                <a:latin typeface="Franklin Gothic Book" panose="020B0503020102020204" pitchFamily="34" charset="0"/>
              </a:rPr>
              <a:t>Application, view online orientation, English / Math college readiness, Biology requirement, no “D or F Policy”</a:t>
            </a:r>
          </a:p>
        </p:txBody>
      </p:sp>
      <p:sp>
        <p:nvSpPr>
          <p:cNvPr id="20" name="TextBox 19">
            <a:extLst>
              <a:ext uri="{FF2B5EF4-FFF2-40B4-BE49-F238E27FC236}">
                <a16:creationId xmlns:a16="http://schemas.microsoft.com/office/drawing/2014/main" id="{D0F169F1-333E-4351-8B91-B9AFA7C77C59}"/>
              </a:ext>
            </a:extLst>
          </p:cNvPr>
          <p:cNvSpPr txBox="1"/>
          <p:nvPr/>
        </p:nvSpPr>
        <p:spPr>
          <a:xfrm>
            <a:off x="7289263" y="1643959"/>
            <a:ext cx="3814916" cy="369332"/>
          </a:xfrm>
          <a:prstGeom prst="rect">
            <a:avLst/>
          </a:prstGeom>
          <a:noFill/>
        </p:spPr>
        <p:txBody>
          <a:bodyPr wrap="square" rtlCol="0">
            <a:spAutoFit/>
          </a:bodyPr>
          <a:lstStyle/>
          <a:p>
            <a:r>
              <a:rPr lang="en-US" b="1" dirty="0">
                <a:latin typeface="Franklin Gothic Book" panose="020B0503020102020204" pitchFamily="34" charset="0"/>
              </a:rPr>
              <a:t>Meet Requirements for MAR Review</a:t>
            </a:r>
          </a:p>
        </p:txBody>
      </p:sp>
      <p:sp>
        <p:nvSpPr>
          <p:cNvPr id="13" name="Rectangle 12">
            <a:extLst>
              <a:ext uri="{FF2B5EF4-FFF2-40B4-BE49-F238E27FC236}">
                <a16:creationId xmlns:a16="http://schemas.microsoft.com/office/drawing/2014/main" id="{4C92D01D-6226-47AE-BF38-59AFFD99B400}"/>
              </a:ext>
              <a:ext uri="{C183D7F6-B498-43B3-948B-1728B52AA6E4}">
                <adec:decorative xmlns:adec="http://schemas.microsoft.com/office/drawing/2017/decorative" val="1"/>
              </a:ext>
            </a:extLst>
          </p:cNvPr>
          <p:cNvSpPr/>
          <p:nvPr/>
        </p:nvSpPr>
        <p:spPr>
          <a:xfrm>
            <a:off x="6941363" y="1551036"/>
            <a:ext cx="228776" cy="155841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BBC61054-214E-433E-8154-9C359D5D115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24311" y="1821987"/>
            <a:ext cx="914400" cy="914400"/>
          </a:xfrm>
          <a:prstGeom prst="rect">
            <a:avLst/>
          </a:prstGeom>
        </p:spPr>
      </p:pic>
      <p:sp>
        <p:nvSpPr>
          <p:cNvPr id="3" name="Title 2" hidden="1">
            <a:extLst>
              <a:ext uri="{FF2B5EF4-FFF2-40B4-BE49-F238E27FC236}">
                <a16:creationId xmlns:a16="http://schemas.microsoft.com/office/drawing/2014/main" id="{2652E035-36FB-4CB1-89D8-D5950A1AE276}"/>
              </a:ext>
            </a:extLst>
          </p:cNvPr>
          <p:cNvSpPr>
            <a:spLocks noGrp="1"/>
          </p:cNvSpPr>
          <p:nvPr>
            <p:ph type="title"/>
          </p:nvPr>
        </p:nvSpPr>
        <p:spPr/>
        <p:txBody>
          <a:bodyPr/>
          <a:lstStyle/>
          <a:p>
            <a:r>
              <a:rPr lang="en-US" dirty="0"/>
              <a:t>High School Applicants</a:t>
            </a:r>
          </a:p>
        </p:txBody>
      </p:sp>
      <p:pic>
        <p:nvPicPr>
          <p:cNvPr id="9" name="RTOHO15" descr="Click here to listen to audio button">
            <a:hlinkClick r:id="" action="ppaction://media"/>
            <a:extLst>
              <a:ext uri="{FF2B5EF4-FFF2-40B4-BE49-F238E27FC236}">
                <a16:creationId xmlns:a16="http://schemas.microsoft.com/office/drawing/2014/main" id="{160BB6E9-36A1-4FD3-8C0C-41A9D9EFDEF9}"/>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13">
            <a:extLst>
              <a:ext uri="{28A0092B-C50C-407E-A947-70E740481C1C}">
                <a14:useLocalDpi xmlns:a14="http://schemas.microsoft.com/office/drawing/2010/main" val="0"/>
              </a:ext>
            </a:extLst>
          </a:blip>
          <a:stretch>
            <a:fillRect/>
          </a:stretch>
        </p:blipFill>
        <p:spPr>
          <a:xfrm>
            <a:off x="2438044" y="3749109"/>
            <a:ext cx="2086933" cy="717383"/>
          </a:xfrm>
        </p:spPr>
      </p:pic>
    </p:spTree>
    <p:custDataLst>
      <p:tags r:id="rId1"/>
    </p:custDataLst>
    <p:extLst>
      <p:ext uri="{BB962C8B-B14F-4D97-AF65-F5344CB8AC3E}">
        <p14:creationId xmlns:p14="http://schemas.microsoft.com/office/powerpoint/2010/main" val="2411424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E6BD58-9FAD-49C3-AF55-3276A978C09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8903" y="6165647"/>
            <a:ext cx="1976282" cy="659320"/>
          </a:xfrm>
          <a:prstGeom prst="rect">
            <a:avLst/>
          </a:prstGeom>
        </p:spPr>
      </p:pic>
      <p:sp>
        <p:nvSpPr>
          <p:cNvPr id="6" name="TextBox 5">
            <a:extLst>
              <a:ext uri="{FF2B5EF4-FFF2-40B4-BE49-F238E27FC236}">
                <a16:creationId xmlns:a16="http://schemas.microsoft.com/office/drawing/2014/main" id="{C2F54545-3547-4EF4-9098-DAC8418998F2}"/>
              </a:ext>
            </a:extLst>
          </p:cNvPr>
          <p:cNvSpPr txBox="1"/>
          <p:nvPr/>
        </p:nvSpPr>
        <p:spPr>
          <a:xfrm>
            <a:off x="803561" y="3429000"/>
            <a:ext cx="10280073" cy="2523768"/>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Yes. Many of our students do work at least on a part-time basis while they attend the program. However, it is important to note that while it may be possible to work full-time while also attending the program, the time commitments - both in and out of the classroom - make it extremely difficult for those students to ultimately succeed in the program and graduate. From our experience the best situation, if you must work, would be to do so on a part-time, as needed basis, which would allow for some degree of flexibility during times increased course and clinical requirements. </a:t>
            </a:r>
          </a:p>
          <a:p>
            <a:endParaRPr lang="en-US" dirty="0"/>
          </a:p>
        </p:txBody>
      </p:sp>
      <p:sp>
        <p:nvSpPr>
          <p:cNvPr id="5" name="TextBox 4">
            <a:extLst>
              <a:ext uri="{FF2B5EF4-FFF2-40B4-BE49-F238E27FC236}">
                <a16:creationId xmlns:a16="http://schemas.microsoft.com/office/drawing/2014/main" id="{510A8BBE-2F7F-44DC-991B-512171F0D185}"/>
              </a:ext>
            </a:extLst>
          </p:cNvPr>
          <p:cNvSpPr txBox="1"/>
          <p:nvPr/>
        </p:nvSpPr>
        <p:spPr>
          <a:xfrm>
            <a:off x="424871" y="3028890"/>
            <a:ext cx="7777018" cy="400110"/>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Are you able to work and go through the program all at the same time?</a:t>
            </a:r>
          </a:p>
        </p:txBody>
      </p:sp>
      <p:sp>
        <p:nvSpPr>
          <p:cNvPr id="4" name="TextBox 3">
            <a:extLst>
              <a:ext uri="{FF2B5EF4-FFF2-40B4-BE49-F238E27FC236}">
                <a16:creationId xmlns:a16="http://schemas.microsoft.com/office/drawing/2014/main" id="{BE2637C6-44B7-41B2-80B6-857C489AA64D}"/>
              </a:ext>
            </a:extLst>
          </p:cNvPr>
          <p:cNvSpPr txBox="1"/>
          <p:nvPr/>
        </p:nvSpPr>
        <p:spPr>
          <a:xfrm>
            <a:off x="803561" y="1635029"/>
            <a:ext cx="10584874" cy="1323439"/>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No. Related courses (as listed in your Respiratory Therapy information packet) are not required for admission into the program. However, due to the competitive admission process, those students who have completed some or all of the related courses will have higher point totals than those who have not, putting those students in a better position during selective admissions.</a:t>
            </a:r>
          </a:p>
        </p:txBody>
      </p:sp>
      <p:sp>
        <p:nvSpPr>
          <p:cNvPr id="3" name="TextBox 2">
            <a:extLst>
              <a:ext uri="{FF2B5EF4-FFF2-40B4-BE49-F238E27FC236}">
                <a16:creationId xmlns:a16="http://schemas.microsoft.com/office/drawing/2014/main" id="{76544AD3-3054-4B4B-897F-E92762F27510}"/>
              </a:ext>
            </a:extLst>
          </p:cNvPr>
          <p:cNvSpPr txBox="1"/>
          <p:nvPr/>
        </p:nvSpPr>
        <p:spPr>
          <a:xfrm>
            <a:off x="424871" y="1288032"/>
            <a:ext cx="8986984" cy="400110"/>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Are related courses required to be completed before applying to the program?</a:t>
            </a:r>
          </a:p>
        </p:txBody>
      </p:sp>
      <p:sp>
        <p:nvSpPr>
          <p:cNvPr id="2" name="Rectangle 1">
            <a:extLst>
              <a:ext uri="{FF2B5EF4-FFF2-40B4-BE49-F238E27FC236}">
                <a16:creationId xmlns:a16="http://schemas.microsoft.com/office/drawing/2014/main" id="{60B4806D-A037-463C-9A3C-256E5EAB5189}"/>
              </a:ext>
              <a:ext uri="{C183D7F6-B498-43B3-948B-1728B52AA6E4}">
                <adec:decorative xmlns:adec="http://schemas.microsoft.com/office/drawing/2017/decorative" val="1"/>
              </a:ext>
            </a:extLst>
          </p:cNvPr>
          <p:cNvSpPr/>
          <p:nvPr/>
        </p:nvSpPr>
        <p:spPr>
          <a:xfrm>
            <a:off x="0" y="0"/>
            <a:ext cx="12192000" cy="1107636"/>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Franklin Gothic Book" panose="020B0503020102020204" pitchFamily="34" charset="0"/>
              </a:rPr>
              <a:t>Frequently Asked Questions …</a:t>
            </a:r>
          </a:p>
        </p:txBody>
      </p:sp>
      <p:sp>
        <p:nvSpPr>
          <p:cNvPr id="9" name="Title 8" hidden="1">
            <a:extLst>
              <a:ext uri="{FF2B5EF4-FFF2-40B4-BE49-F238E27FC236}">
                <a16:creationId xmlns:a16="http://schemas.microsoft.com/office/drawing/2014/main" id="{21C875E9-D95F-4E85-BD9C-CC4BD2DBFD1F}"/>
              </a:ext>
            </a:extLst>
          </p:cNvPr>
          <p:cNvSpPr>
            <a:spLocks noGrp="1"/>
          </p:cNvSpPr>
          <p:nvPr>
            <p:ph type="title"/>
          </p:nvPr>
        </p:nvSpPr>
        <p:spPr/>
        <p:txBody>
          <a:bodyPr/>
          <a:lstStyle/>
          <a:p>
            <a:r>
              <a:rPr lang="en-US" dirty="0"/>
              <a:t>Frequently Asked Questions …</a:t>
            </a:r>
          </a:p>
        </p:txBody>
      </p:sp>
      <p:pic>
        <p:nvPicPr>
          <p:cNvPr id="8" name="FAQ1" descr="Click here to listen to audio button">
            <a:hlinkClick r:id="" action="ppaction://media"/>
            <a:extLst>
              <a:ext uri="{FF2B5EF4-FFF2-40B4-BE49-F238E27FC236}">
                <a16:creationId xmlns:a16="http://schemas.microsoft.com/office/drawing/2014/main" id="{73427C0B-9A39-41B6-8F3B-3E5853D83AFD}"/>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tretch>
            <a:fillRect/>
          </a:stretch>
        </p:blipFill>
        <p:spPr>
          <a:xfrm>
            <a:off x="4649162" y="5802923"/>
            <a:ext cx="2588870" cy="889924"/>
          </a:xfrm>
        </p:spPr>
      </p:pic>
    </p:spTree>
    <p:custDataLst>
      <p:tags r:id="rId1"/>
    </p:custDataLst>
    <p:extLst>
      <p:ext uri="{BB962C8B-B14F-4D97-AF65-F5344CB8AC3E}">
        <p14:creationId xmlns:p14="http://schemas.microsoft.com/office/powerpoint/2010/main" val="1265342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6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E4B57E-2304-48FB-BC58-5461EFD131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0245" y="6084492"/>
            <a:ext cx="2123766" cy="708523"/>
          </a:xfrm>
          <a:prstGeom prst="rect">
            <a:avLst/>
          </a:prstGeom>
        </p:spPr>
      </p:pic>
      <p:sp>
        <p:nvSpPr>
          <p:cNvPr id="6" name="TextBox 5">
            <a:extLst>
              <a:ext uri="{FF2B5EF4-FFF2-40B4-BE49-F238E27FC236}">
                <a16:creationId xmlns:a16="http://schemas.microsoft.com/office/drawing/2014/main" id="{F5D657F3-856E-444C-A301-ACF422DA61E7}"/>
              </a:ext>
            </a:extLst>
          </p:cNvPr>
          <p:cNvSpPr txBox="1"/>
          <p:nvPr/>
        </p:nvSpPr>
        <p:spPr>
          <a:xfrm>
            <a:off x="581891" y="4613814"/>
            <a:ext cx="11018982" cy="1323439"/>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If you have been dismissed from employment from an area hospital or clinical facility that utilizes respiratory therapists, please be advised that you may not be able to attend clinical rotations at that particular site. Because students must be able to attend all clinical sites that are a part of our program, this would constitute immediate dismissal from the program. </a:t>
            </a:r>
          </a:p>
        </p:txBody>
      </p:sp>
      <p:sp>
        <p:nvSpPr>
          <p:cNvPr id="5" name="TextBox 4">
            <a:extLst>
              <a:ext uri="{FF2B5EF4-FFF2-40B4-BE49-F238E27FC236}">
                <a16:creationId xmlns:a16="http://schemas.microsoft.com/office/drawing/2014/main" id="{AD20BB80-3F12-4629-91A5-6B7F7503AC26}"/>
              </a:ext>
            </a:extLst>
          </p:cNvPr>
          <p:cNvSpPr txBox="1"/>
          <p:nvPr/>
        </p:nvSpPr>
        <p:spPr>
          <a:xfrm>
            <a:off x="341746" y="4172192"/>
            <a:ext cx="9291782" cy="400110"/>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What if I have been previously dismissed from employment at a Program clinical site? </a:t>
            </a:r>
          </a:p>
        </p:txBody>
      </p:sp>
      <p:sp>
        <p:nvSpPr>
          <p:cNvPr id="4" name="TextBox 3">
            <a:extLst>
              <a:ext uri="{FF2B5EF4-FFF2-40B4-BE49-F238E27FC236}">
                <a16:creationId xmlns:a16="http://schemas.microsoft.com/office/drawing/2014/main" id="{CA74E1A6-9824-46E5-A2FA-BA58DA93C5AE}"/>
              </a:ext>
            </a:extLst>
          </p:cNvPr>
          <p:cNvSpPr txBox="1"/>
          <p:nvPr/>
        </p:nvSpPr>
        <p:spPr>
          <a:xfrm>
            <a:off x="581890" y="1582466"/>
            <a:ext cx="11352201" cy="2554545"/>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Yes. All </a:t>
            </a:r>
            <a:r>
              <a:rPr lang="en-US" sz="2000" b="1" dirty="0">
                <a:solidFill>
                  <a:srgbClr val="FF0000"/>
                </a:solidFill>
                <a:latin typeface="Franklin Gothic Book" panose="020B0503020102020204" pitchFamily="34" charset="0"/>
              </a:rPr>
              <a:t>ACCEPTED</a:t>
            </a:r>
            <a:r>
              <a:rPr lang="en-US" sz="2000" b="1" dirty="0">
                <a:solidFill>
                  <a:srgbClr val="00859B"/>
                </a:solidFill>
                <a:latin typeface="Franklin Gothic Book" panose="020B0503020102020204" pitchFamily="34" charset="0"/>
              </a:rPr>
              <a:t> </a:t>
            </a:r>
            <a:r>
              <a:rPr lang="en-US" sz="2000" dirty="0">
                <a:solidFill>
                  <a:srgbClr val="00859B"/>
                </a:solidFill>
                <a:latin typeface="Franklin Gothic Book" panose="020B0503020102020204" pitchFamily="34" charset="0"/>
              </a:rPr>
              <a:t>students are required to submit, at the cost to the student, to a criminal background check and drug screening prior to entering the program. Forsyth Tech and the Respiratory Therapy Program will NOT have access to the results of those screenings. However, clinical facilities will have access to that information and will decide, on a case-by-case basis, whether or not results from the criminal background or drug screening constitute dismissal of a student from that particular clinical site. Because you must be able to attend </a:t>
            </a:r>
            <a:r>
              <a:rPr lang="en-US" sz="2000" b="1" dirty="0">
                <a:solidFill>
                  <a:srgbClr val="00859B"/>
                </a:solidFill>
                <a:latin typeface="Franklin Gothic Book" panose="020B0503020102020204" pitchFamily="34" charset="0"/>
              </a:rPr>
              <a:t>ALL </a:t>
            </a:r>
            <a:r>
              <a:rPr lang="en-US" sz="2000" dirty="0">
                <a:solidFill>
                  <a:srgbClr val="00859B"/>
                </a:solidFill>
                <a:latin typeface="Franklin Gothic Book" panose="020B0503020102020204" pitchFamily="34" charset="0"/>
              </a:rPr>
              <a:t>clinical sites that are a part of our program, any student denied admission to a clinical site due to results of the criminal background or drug screening will not be allowed to continue in the Program.</a:t>
            </a:r>
          </a:p>
        </p:txBody>
      </p:sp>
      <p:sp>
        <p:nvSpPr>
          <p:cNvPr id="3" name="TextBox 2">
            <a:extLst>
              <a:ext uri="{FF2B5EF4-FFF2-40B4-BE49-F238E27FC236}">
                <a16:creationId xmlns:a16="http://schemas.microsoft.com/office/drawing/2014/main" id="{18B427D0-8182-413B-A516-1215EF3E02CD}"/>
              </a:ext>
            </a:extLst>
          </p:cNvPr>
          <p:cNvSpPr txBox="1"/>
          <p:nvPr/>
        </p:nvSpPr>
        <p:spPr>
          <a:xfrm>
            <a:off x="341746" y="1215190"/>
            <a:ext cx="10492509" cy="400110"/>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Do I have to obtain a criminal background check and drug screen prior to entering the program?</a:t>
            </a:r>
          </a:p>
        </p:txBody>
      </p:sp>
      <p:sp>
        <p:nvSpPr>
          <p:cNvPr id="2" name="Rectangle 1">
            <a:extLst>
              <a:ext uri="{FF2B5EF4-FFF2-40B4-BE49-F238E27FC236}">
                <a16:creationId xmlns:a16="http://schemas.microsoft.com/office/drawing/2014/main" id="{55186D68-945F-45F0-8363-712095351576}"/>
              </a:ext>
              <a:ext uri="{C183D7F6-B498-43B3-948B-1728B52AA6E4}">
                <adec:decorative xmlns:adec="http://schemas.microsoft.com/office/drawing/2017/decorative" val="1"/>
              </a:ext>
            </a:extLst>
          </p:cNvPr>
          <p:cNvSpPr/>
          <p:nvPr/>
        </p:nvSpPr>
        <p:spPr>
          <a:xfrm>
            <a:off x="0" y="0"/>
            <a:ext cx="12192000" cy="1107636"/>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Franklin Gothic Book" panose="020B0503020102020204" pitchFamily="34" charset="0"/>
              </a:rPr>
              <a:t>Frequently Asked Questions (continued) …</a:t>
            </a:r>
          </a:p>
        </p:txBody>
      </p:sp>
      <p:sp>
        <p:nvSpPr>
          <p:cNvPr id="8" name="Title 7" hidden="1">
            <a:extLst>
              <a:ext uri="{FF2B5EF4-FFF2-40B4-BE49-F238E27FC236}">
                <a16:creationId xmlns:a16="http://schemas.microsoft.com/office/drawing/2014/main" id="{60BBF359-CB69-4812-97E0-0B217F64C21E}"/>
              </a:ext>
            </a:extLst>
          </p:cNvPr>
          <p:cNvSpPr>
            <a:spLocks noGrp="1"/>
          </p:cNvSpPr>
          <p:nvPr>
            <p:ph type="title"/>
          </p:nvPr>
        </p:nvSpPr>
        <p:spPr/>
        <p:txBody>
          <a:bodyPr/>
          <a:lstStyle/>
          <a:p>
            <a:r>
              <a:rPr lang="en-US" dirty="0"/>
              <a:t>Frequently Asked Questions (continued) …</a:t>
            </a:r>
          </a:p>
        </p:txBody>
      </p:sp>
      <p:pic>
        <p:nvPicPr>
          <p:cNvPr id="10" name="FAQ2" descr="Click here to listen to audio button">
            <a:hlinkClick r:id="" action="ppaction://media"/>
            <a:extLst>
              <a:ext uri="{FF2B5EF4-FFF2-40B4-BE49-F238E27FC236}">
                <a16:creationId xmlns:a16="http://schemas.microsoft.com/office/drawing/2014/main" id="{0A07E697-C946-4992-ACA7-B3C1AA0D7F91}"/>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tretch>
            <a:fillRect/>
          </a:stretch>
        </p:blipFill>
        <p:spPr>
          <a:xfrm>
            <a:off x="4547798" y="6077877"/>
            <a:ext cx="2080403" cy="715138"/>
          </a:xfrm>
        </p:spPr>
      </p:pic>
    </p:spTree>
    <p:custDataLst>
      <p:tags r:id="rId1"/>
    </p:custDataLst>
    <p:extLst>
      <p:ext uri="{BB962C8B-B14F-4D97-AF65-F5344CB8AC3E}">
        <p14:creationId xmlns:p14="http://schemas.microsoft.com/office/powerpoint/2010/main" val="1564832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94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6907CF-400B-4067-8D14-3A64B87AC67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8464" y="5803721"/>
            <a:ext cx="2625212" cy="875813"/>
          </a:xfrm>
          <a:prstGeom prst="rect">
            <a:avLst/>
          </a:prstGeom>
        </p:spPr>
      </p:pic>
      <p:sp>
        <p:nvSpPr>
          <p:cNvPr id="6" name="Rectangle 5">
            <a:extLst>
              <a:ext uri="{FF2B5EF4-FFF2-40B4-BE49-F238E27FC236}">
                <a16:creationId xmlns:a16="http://schemas.microsoft.com/office/drawing/2014/main" id="{86B13384-16B5-4006-864D-636C27A41434}"/>
              </a:ext>
              <a:ext uri="{C183D7F6-B498-43B3-948B-1728B52AA6E4}">
                <adec:decorative xmlns:adec="http://schemas.microsoft.com/office/drawing/2017/decorative" val="1"/>
              </a:ext>
            </a:extLst>
          </p:cNvPr>
          <p:cNvSpPr/>
          <p:nvPr/>
        </p:nvSpPr>
        <p:spPr>
          <a:xfrm>
            <a:off x="0" y="0"/>
            <a:ext cx="12192000" cy="1107636"/>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Franklin Gothic Book" panose="020B0503020102020204" pitchFamily="34" charset="0"/>
              </a:rPr>
              <a:t>Frequently Asked Questions (some more) …</a:t>
            </a:r>
          </a:p>
        </p:txBody>
      </p:sp>
      <p:sp>
        <p:nvSpPr>
          <p:cNvPr id="8" name="TextBox 7">
            <a:extLst>
              <a:ext uri="{FF2B5EF4-FFF2-40B4-BE49-F238E27FC236}">
                <a16:creationId xmlns:a16="http://schemas.microsoft.com/office/drawing/2014/main" id="{689526AF-AA6A-4352-B2B2-8129ECE43A15}"/>
              </a:ext>
            </a:extLst>
          </p:cNvPr>
          <p:cNvSpPr txBox="1"/>
          <p:nvPr/>
        </p:nvSpPr>
        <p:spPr>
          <a:xfrm>
            <a:off x="831272" y="5088928"/>
            <a:ext cx="10243128" cy="400110"/>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No. All courses, including clinical courses, meet during the week, Monday through Friday. </a:t>
            </a:r>
          </a:p>
        </p:txBody>
      </p:sp>
      <p:sp>
        <p:nvSpPr>
          <p:cNvPr id="7" name="TextBox 6">
            <a:extLst>
              <a:ext uri="{FF2B5EF4-FFF2-40B4-BE49-F238E27FC236}">
                <a16:creationId xmlns:a16="http://schemas.microsoft.com/office/drawing/2014/main" id="{03BF21F5-72DF-4B3A-9E18-A09C136C0BF6}"/>
              </a:ext>
            </a:extLst>
          </p:cNvPr>
          <p:cNvSpPr txBox="1"/>
          <p:nvPr/>
        </p:nvSpPr>
        <p:spPr>
          <a:xfrm>
            <a:off x="434109" y="4644718"/>
            <a:ext cx="8562109" cy="400110"/>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Do you offer a weekend option for attending the program? </a:t>
            </a:r>
            <a:endParaRPr lang="en-US" sz="2000" dirty="0">
              <a:solidFill>
                <a:srgbClr val="072D89"/>
              </a:solidFill>
              <a:latin typeface="Franklin Gothic Book" panose="020B0503020102020204" pitchFamily="34" charset="0"/>
            </a:endParaRPr>
          </a:p>
        </p:txBody>
      </p:sp>
      <p:sp>
        <p:nvSpPr>
          <p:cNvPr id="5" name="TextBox 4">
            <a:extLst>
              <a:ext uri="{FF2B5EF4-FFF2-40B4-BE49-F238E27FC236}">
                <a16:creationId xmlns:a16="http://schemas.microsoft.com/office/drawing/2014/main" id="{44442B39-869D-40C1-AA0E-11E080E79A6D}"/>
              </a:ext>
            </a:extLst>
          </p:cNvPr>
          <p:cNvSpPr txBox="1"/>
          <p:nvPr/>
        </p:nvSpPr>
        <p:spPr>
          <a:xfrm>
            <a:off x="831272" y="3429000"/>
            <a:ext cx="9310255" cy="1015663"/>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No. While some of the clinical rotations may occur in the late-evening hours, all curriculum courses are taught during the day, typically anywhere between the hours of 8:00 a.m. and 4 p.m. </a:t>
            </a:r>
          </a:p>
        </p:txBody>
      </p:sp>
      <p:sp>
        <p:nvSpPr>
          <p:cNvPr id="3" name="Rectangle 2">
            <a:extLst>
              <a:ext uri="{FF2B5EF4-FFF2-40B4-BE49-F238E27FC236}">
                <a16:creationId xmlns:a16="http://schemas.microsoft.com/office/drawing/2014/main" id="{6FC4A02E-5973-49F6-80BE-DF88177C8E2A}"/>
              </a:ext>
            </a:extLst>
          </p:cNvPr>
          <p:cNvSpPr/>
          <p:nvPr/>
        </p:nvSpPr>
        <p:spPr>
          <a:xfrm>
            <a:off x="434109" y="3028890"/>
            <a:ext cx="6078395" cy="400110"/>
          </a:xfrm>
          <a:prstGeom prst="rect">
            <a:avLst/>
          </a:prstGeom>
        </p:spPr>
        <p:txBody>
          <a:bodyPr wrap="none">
            <a:spAutoFit/>
          </a:bodyPr>
          <a:lstStyle/>
          <a:p>
            <a:r>
              <a:rPr lang="en-US" sz="2000" b="1" dirty="0">
                <a:solidFill>
                  <a:srgbClr val="072D89"/>
                </a:solidFill>
                <a:latin typeface="Franklin Gothic Book" panose="020B0503020102020204" pitchFamily="34" charset="0"/>
              </a:rPr>
              <a:t>Can I take classes at night and complete the program?</a:t>
            </a:r>
          </a:p>
        </p:txBody>
      </p:sp>
      <p:sp>
        <p:nvSpPr>
          <p:cNvPr id="4" name="TextBox 3">
            <a:extLst>
              <a:ext uri="{FF2B5EF4-FFF2-40B4-BE49-F238E27FC236}">
                <a16:creationId xmlns:a16="http://schemas.microsoft.com/office/drawing/2014/main" id="{72724F46-53E6-4B47-B5C7-0CFD0F8A6216}"/>
              </a:ext>
            </a:extLst>
          </p:cNvPr>
          <p:cNvSpPr txBox="1"/>
          <p:nvPr/>
        </p:nvSpPr>
        <p:spPr>
          <a:xfrm>
            <a:off x="831272" y="1773690"/>
            <a:ext cx="10002982" cy="1015663"/>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No. Courses in the Respiratory Therapy Program are offered in sequence in order for students to complete their studies in five semesters (two Fall Terms, two Spring terms, one summer term). Students admitted to the program must attend on a full-time basis. </a:t>
            </a:r>
          </a:p>
        </p:txBody>
      </p:sp>
      <p:sp>
        <p:nvSpPr>
          <p:cNvPr id="2" name="TextBox 1">
            <a:extLst>
              <a:ext uri="{FF2B5EF4-FFF2-40B4-BE49-F238E27FC236}">
                <a16:creationId xmlns:a16="http://schemas.microsoft.com/office/drawing/2014/main" id="{9848CAC2-B9C9-467B-868E-D90AEC5E9B2C}"/>
              </a:ext>
            </a:extLst>
          </p:cNvPr>
          <p:cNvSpPr txBox="1"/>
          <p:nvPr/>
        </p:nvSpPr>
        <p:spPr>
          <a:xfrm>
            <a:off x="434109" y="1368962"/>
            <a:ext cx="9615054" cy="400110"/>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Can I attend the program on a part-time basis?</a:t>
            </a:r>
          </a:p>
        </p:txBody>
      </p:sp>
      <p:sp>
        <p:nvSpPr>
          <p:cNvPr id="11" name="Title 10" hidden="1">
            <a:extLst>
              <a:ext uri="{FF2B5EF4-FFF2-40B4-BE49-F238E27FC236}">
                <a16:creationId xmlns:a16="http://schemas.microsoft.com/office/drawing/2014/main" id="{1EF03533-6901-43F1-8A5A-7B623626E7EC}"/>
              </a:ext>
            </a:extLst>
          </p:cNvPr>
          <p:cNvSpPr>
            <a:spLocks noGrp="1"/>
          </p:cNvSpPr>
          <p:nvPr>
            <p:ph type="title"/>
          </p:nvPr>
        </p:nvSpPr>
        <p:spPr/>
        <p:txBody>
          <a:bodyPr/>
          <a:lstStyle/>
          <a:p>
            <a:r>
              <a:rPr lang="en-US" dirty="0"/>
              <a:t>Frequently Asked Questions (some more) …</a:t>
            </a:r>
          </a:p>
        </p:txBody>
      </p:sp>
      <p:pic>
        <p:nvPicPr>
          <p:cNvPr id="10" name="FAQ3" descr="Click here to listen to audio button">
            <a:hlinkClick r:id="" action="ppaction://media"/>
            <a:extLst>
              <a:ext uri="{FF2B5EF4-FFF2-40B4-BE49-F238E27FC236}">
                <a16:creationId xmlns:a16="http://schemas.microsoft.com/office/drawing/2014/main" id="{2EE4D6BA-849A-4519-BE4D-34472F124812}"/>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tretch>
            <a:fillRect/>
          </a:stretch>
        </p:blipFill>
        <p:spPr>
          <a:xfrm>
            <a:off x="3951434" y="5715095"/>
            <a:ext cx="3070689" cy="1055550"/>
          </a:xfrm>
        </p:spPr>
      </p:pic>
    </p:spTree>
    <p:custDataLst>
      <p:tags r:id="rId1"/>
    </p:custDataLst>
    <p:extLst>
      <p:ext uri="{BB962C8B-B14F-4D97-AF65-F5344CB8AC3E}">
        <p14:creationId xmlns:p14="http://schemas.microsoft.com/office/powerpoint/2010/main" val="1101249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8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1140AA-C54F-46C2-A37B-BF72CD884AD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8464" y="5803721"/>
            <a:ext cx="2625212" cy="875813"/>
          </a:xfrm>
          <a:prstGeom prst="rect">
            <a:avLst/>
          </a:prstGeom>
        </p:spPr>
      </p:pic>
      <p:sp>
        <p:nvSpPr>
          <p:cNvPr id="6" name="TextBox 5">
            <a:extLst>
              <a:ext uri="{FF2B5EF4-FFF2-40B4-BE49-F238E27FC236}">
                <a16:creationId xmlns:a16="http://schemas.microsoft.com/office/drawing/2014/main" id="{82C72D2C-42FC-4495-B2CC-3D2AE3E6C8B1}"/>
              </a:ext>
            </a:extLst>
          </p:cNvPr>
          <p:cNvSpPr txBox="1"/>
          <p:nvPr/>
        </p:nvSpPr>
        <p:spPr>
          <a:xfrm>
            <a:off x="692726" y="3568181"/>
            <a:ext cx="11102109" cy="1631216"/>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While you may be able to transfer credit from other institutions to fulfill the requirements of the related courses in our program, the respiratory therapy curriculum courses are designed to be taken in sequence, over five semesters. If you have attended another respiratory therapy program and wish to transfer to our program, transfer of credits and time required for completion of your degree will be considered on a case-by-case basis by the Program Coordinator. </a:t>
            </a:r>
          </a:p>
        </p:txBody>
      </p:sp>
      <p:sp>
        <p:nvSpPr>
          <p:cNvPr id="5" name="TextBox 4">
            <a:extLst>
              <a:ext uri="{FF2B5EF4-FFF2-40B4-BE49-F238E27FC236}">
                <a16:creationId xmlns:a16="http://schemas.microsoft.com/office/drawing/2014/main" id="{E0FEC581-EBF8-41A9-BD4D-B69C20F0092E}"/>
              </a:ext>
            </a:extLst>
          </p:cNvPr>
          <p:cNvSpPr txBox="1"/>
          <p:nvPr/>
        </p:nvSpPr>
        <p:spPr>
          <a:xfrm>
            <a:off x="315102" y="3149559"/>
            <a:ext cx="10474036" cy="400110"/>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If I have another degree or college credits to transfer can I finish the degree in less time? </a:t>
            </a:r>
            <a:endParaRPr lang="en-US" sz="2000" dirty="0">
              <a:solidFill>
                <a:srgbClr val="072D89"/>
              </a:solidFill>
              <a:latin typeface="Franklin Gothic Book" panose="020B0503020102020204" pitchFamily="34" charset="0"/>
            </a:endParaRPr>
          </a:p>
        </p:txBody>
      </p:sp>
      <p:sp>
        <p:nvSpPr>
          <p:cNvPr id="4" name="TextBox 3">
            <a:extLst>
              <a:ext uri="{FF2B5EF4-FFF2-40B4-BE49-F238E27FC236}">
                <a16:creationId xmlns:a16="http://schemas.microsoft.com/office/drawing/2014/main" id="{F4460912-89C3-4FA5-84FD-35B6B14C5BF5}"/>
              </a:ext>
            </a:extLst>
          </p:cNvPr>
          <p:cNvSpPr txBox="1"/>
          <p:nvPr/>
        </p:nvSpPr>
        <p:spPr>
          <a:xfrm>
            <a:off x="692726" y="1499831"/>
            <a:ext cx="11184172" cy="1631216"/>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Because of the typical setup of Respiratory Therapy departments in the area, students can expect clinical courses to begin anywhere between 6:30 a.m. and 7:00 a.m. for hospital-based courses. Other specialty rotations such as pulmonary rehabilitation or homecare may have start times later in the morning, typically no later than 9:00 a.m. Clinical course assignments are chosen by the program's Clinical Coordinator and may constitute extra travel outside the immediate Winston-Salem area. </a:t>
            </a:r>
          </a:p>
        </p:txBody>
      </p:sp>
      <p:sp>
        <p:nvSpPr>
          <p:cNvPr id="3" name="TextBox 2">
            <a:extLst>
              <a:ext uri="{FF2B5EF4-FFF2-40B4-BE49-F238E27FC236}">
                <a16:creationId xmlns:a16="http://schemas.microsoft.com/office/drawing/2014/main" id="{CFCE9DED-74BF-47AA-868F-63FE89F0899D}"/>
              </a:ext>
            </a:extLst>
          </p:cNvPr>
          <p:cNvSpPr txBox="1"/>
          <p:nvPr/>
        </p:nvSpPr>
        <p:spPr>
          <a:xfrm>
            <a:off x="315102" y="1174950"/>
            <a:ext cx="8118763" cy="400110"/>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What time do clinical courses typically begin? </a:t>
            </a:r>
            <a:endParaRPr lang="en-US" sz="2000" dirty="0">
              <a:solidFill>
                <a:srgbClr val="072D89"/>
              </a:solidFill>
              <a:latin typeface="Franklin Gothic Book" panose="020B0503020102020204" pitchFamily="34" charset="0"/>
            </a:endParaRPr>
          </a:p>
        </p:txBody>
      </p:sp>
      <p:sp>
        <p:nvSpPr>
          <p:cNvPr id="2" name="Rectangle 1">
            <a:extLst>
              <a:ext uri="{FF2B5EF4-FFF2-40B4-BE49-F238E27FC236}">
                <a16:creationId xmlns:a16="http://schemas.microsoft.com/office/drawing/2014/main" id="{515F8398-B386-4711-8710-0F9D1BD25FA3}"/>
              </a:ext>
              <a:ext uri="{C183D7F6-B498-43B3-948B-1728B52AA6E4}">
                <adec:decorative xmlns:adec="http://schemas.microsoft.com/office/drawing/2017/decorative" val="1"/>
              </a:ext>
            </a:extLst>
          </p:cNvPr>
          <p:cNvSpPr/>
          <p:nvPr/>
        </p:nvSpPr>
        <p:spPr>
          <a:xfrm>
            <a:off x="0" y="0"/>
            <a:ext cx="12192000" cy="1107636"/>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Franklin Gothic Book" panose="020B0503020102020204" pitchFamily="34" charset="0"/>
              </a:rPr>
              <a:t>Frequently Asked Questions (and more) …</a:t>
            </a:r>
          </a:p>
        </p:txBody>
      </p:sp>
      <p:sp>
        <p:nvSpPr>
          <p:cNvPr id="8" name="Title 7" hidden="1">
            <a:extLst>
              <a:ext uri="{FF2B5EF4-FFF2-40B4-BE49-F238E27FC236}">
                <a16:creationId xmlns:a16="http://schemas.microsoft.com/office/drawing/2014/main" id="{A8C07AA2-05F3-43FF-A854-FCD575222D78}"/>
              </a:ext>
            </a:extLst>
          </p:cNvPr>
          <p:cNvSpPr>
            <a:spLocks noGrp="1"/>
          </p:cNvSpPr>
          <p:nvPr>
            <p:ph type="title"/>
          </p:nvPr>
        </p:nvSpPr>
        <p:spPr/>
        <p:txBody>
          <a:bodyPr/>
          <a:lstStyle/>
          <a:p>
            <a:r>
              <a:rPr lang="en-US" dirty="0"/>
              <a:t>Frequently Asked Questions (and more) …</a:t>
            </a:r>
          </a:p>
        </p:txBody>
      </p:sp>
      <p:pic>
        <p:nvPicPr>
          <p:cNvPr id="10" name="FAQ4" descr="Click here to listen to audio button">
            <a:hlinkClick r:id="" action="ppaction://media"/>
            <a:extLst>
              <a:ext uri="{FF2B5EF4-FFF2-40B4-BE49-F238E27FC236}">
                <a16:creationId xmlns:a16="http://schemas.microsoft.com/office/drawing/2014/main" id="{EBC189FA-C241-46D0-BBB1-FACACFC9A484}"/>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tretch>
            <a:fillRect/>
          </a:stretch>
        </p:blipFill>
        <p:spPr>
          <a:xfrm>
            <a:off x="4524839" y="5599361"/>
            <a:ext cx="3142322" cy="1080173"/>
          </a:xfrm>
        </p:spPr>
      </p:pic>
    </p:spTree>
    <p:custDataLst>
      <p:tags r:id="rId1"/>
    </p:custDataLst>
    <p:extLst>
      <p:ext uri="{BB962C8B-B14F-4D97-AF65-F5344CB8AC3E}">
        <p14:creationId xmlns:p14="http://schemas.microsoft.com/office/powerpoint/2010/main" val="3078221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35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5DC810-0A3A-4378-9C58-A4129AD1A7D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2836" y="5901928"/>
            <a:ext cx="2330840" cy="777606"/>
          </a:xfrm>
          <a:prstGeom prst="rect">
            <a:avLst/>
          </a:prstGeom>
        </p:spPr>
      </p:pic>
      <p:sp>
        <p:nvSpPr>
          <p:cNvPr id="8" name="TextBox 7">
            <a:extLst>
              <a:ext uri="{FF2B5EF4-FFF2-40B4-BE49-F238E27FC236}">
                <a16:creationId xmlns:a16="http://schemas.microsoft.com/office/drawing/2014/main" id="{E33E0CF3-FDA1-4A0E-AE42-321D81D31EB7}"/>
              </a:ext>
            </a:extLst>
          </p:cNvPr>
          <p:cNvSpPr txBox="1"/>
          <p:nvPr/>
        </p:nvSpPr>
        <p:spPr>
          <a:xfrm>
            <a:off x="628073" y="4648240"/>
            <a:ext cx="10723418" cy="1015663"/>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The program consistently have near 100% pass rates for first-time challengers of the Therapist Multiple Choice and Clinical Simulation Exams.  Program pass rates can be found at </a:t>
            </a:r>
            <a:r>
              <a:rPr lang="en-US" sz="2000" dirty="0">
                <a:hlinkClick r:id="rId6"/>
              </a:rPr>
              <a:t>Programmatic Outcomes Data - CoARC - Commission on Accreditation for Respiratory Care</a:t>
            </a:r>
            <a:endParaRPr lang="en-US" sz="2000" dirty="0">
              <a:solidFill>
                <a:srgbClr val="00859B"/>
              </a:solidFill>
              <a:latin typeface="Franklin Gothic Book" panose="020B0503020102020204" pitchFamily="34" charset="0"/>
            </a:endParaRPr>
          </a:p>
        </p:txBody>
      </p:sp>
      <p:sp>
        <p:nvSpPr>
          <p:cNvPr id="7" name="TextBox 6">
            <a:extLst>
              <a:ext uri="{FF2B5EF4-FFF2-40B4-BE49-F238E27FC236}">
                <a16:creationId xmlns:a16="http://schemas.microsoft.com/office/drawing/2014/main" id="{C5CD8375-9CB3-450A-A26E-FABE51AD8C74}"/>
              </a:ext>
            </a:extLst>
          </p:cNvPr>
          <p:cNvSpPr txBox="1"/>
          <p:nvPr/>
        </p:nvSpPr>
        <p:spPr>
          <a:xfrm>
            <a:off x="347074" y="4280431"/>
            <a:ext cx="9310254" cy="400110"/>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What are your pass rates like on the national credentialing board exams? </a:t>
            </a:r>
            <a:endParaRPr lang="en-US" sz="2000" dirty="0">
              <a:solidFill>
                <a:srgbClr val="072D89"/>
              </a:solidFill>
              <a:latin typeface="Franklin Gothic Book" panose="020B0503020102020204" pitchFamily="34" charset="0"/>
            </a:endParaRPr>
          </a:p>
        </p:txBody>
      </p:sp>
      <p:sp>
        <p:nvSpPr>
          <p:cNvPr id="6" name="TextBox 5">
            <a:extLst>
              <a:ext uri="{FF2B5EF4-FFF2-40B4-BE49-F238E27FC236}">
                <a16:creationId xmlns:a16="http://schemas.microsoft.com/office/drawing/2014/main" id="{A5AEC1E6-60CB-40C5-94EE-1707CBA10D42}"/>
              </a:ext>
            </a:extLst>
          </p:cNvPr>
          <p:cNvSpPr txBox="1"/>
          <p:nvPr/>
        </p:nvSpPr>
        <p:spPr>
          <a:xfrm>
            <a:off x="628073" y="3518623"/>
            <a:ext cx="11376358" cy="707886"/>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The Respiratory Therapy Program accepts new students each Fall term only. Currently, the program accepts 20-30 students each fall. Two seats are reserved for recent high school graduates. </a:t>
            </a:r>
          </a:p>
        </p:txBody>
      </p:sp>
      <p:sp>
        <p:nvSpPr>
          <p:cNvPr id="5" name="TextBox 4">
            <a:extLst>
              <a:ext uri="{FF2B5EF4-FFF2-40B4-BE49-F238E27FC236}">
                <a16:creationId xmlns:a16="http://schemas.microsoft.com/office/drawing/2014/main" id="{2DAB96C8-A383-42CA-893B-B757221A92B3}"/>
              </a:ext>
            </a:extLst>
          </p:cNvPr>
          <p:cNvSpPr txBox="1"/>
          <p:nvPr/>
        </p:nvSpPr>
        <p:spPr>
          <a:xfrm>
            <a:off x="347074" y="3148735"/>
            <a:ext cx="9458036" cy="400110"/>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Do you have more than one yearly entry point to start the program? </a:t>
            </a:r>
            <a:endParaRPr lang="en-US" sz="2000" dirty="0">
              <a:solidFill>
                <a:srgbClr val="072D89"/>
              </a:solidFill>
              <a:latin typeface="Franklin Gothic Book" panose="020B0503020102020204" pitchFamily="34" charset="0"/>
            </a:endParaRPr>
          </a:p>
        </p:txBody>
      </p:sp>
      <p:sp>
        <p:nvSpPr>
          <p:cNvPr id="4" name="TextBox 3">
            <a:extLst>
              <a:ext uri="{FF2B5EF4-FFF2-40B4-BE49-F238E27FC236}">
                <a16:creationId xmlns:a16="http://schemas.microsoft.com/office/drawing/2014/main" id="{E93695D8-FD4C-48C6-BB5C-F7D9A2944AE1}"/>
              </a:ext>
            </a:extLst>
          </p:cNvPr>
          <p:cNvSpPr txBox="1"/>
          <p:nvPr/>
        </p:nvSpPr>
        <p:spPr>
          <a:xfrm>
            <a:off x="628073" y="1517519"/>
            <a:ext cx="11376358" cy="1631216"/>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The courses within the Respiratory Therapy Program are designed to be taken in sequence and are only offered once per year. Any student who fails or does not complete a course within the curriculum will be forced to drop from the Program. That student will have the option, at the discretion of the Program Coordinator (and if space is available) to return to the program the following year in the corresponding term in which they were unsuccessful. </a:t>
            </a:r>
          </a:p>
        </p:txBody>
      </p:sp>
      <p:sp>
        <p:nvSpPr>
          <p:cNvPr id="3" name="TextBox 2">
            <a:extLst>
              <a:ext uri="{FF2B5EF4-FFF2-40B4-BE49-F238E27FC236}">
                <a16:creationId xmlns:a16="http://schemas.microsoft.com/office/drawing/2014/main" id="{EB9146D0-93CF-44BE-8597-78D7D61DDB85}"/>
              </a:ext>
            </a:extLst>
          </p:cNvPr>
          <p:cNvSpPr txBox="1"/>
          <p:nvPr/>
        </p:nvSpPr>
        <p:spPr>
          <a:xfrm>
            <a:off x="347074" y="1194097"/>
            <a:ext cx="10769600" cy="400110"/>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What happens if I fail or cannot complete a course while in the program? </a:t>
            </a:r>
            <a:endParaRPr lang="en-US" sz="2000" dirty="0">
              <a:solidFill>
                <a:srgbClr val="072D89"/>
              </a:solidFill>
              <a:latin typeface="Franklin Gothic Book" panose="020B0503020102020204" pitchFamily="34" charset="0"/>
            </a:endParaRPr>
          </a:p>
        </p:txBody>
      </p:sp>
      <p:sp>
        <p:nvSpPr>
          <p:cNvPr id="2" name="Rectangle 1">
            <a:extLst>
              <a:ext uri="{FF2B5EF4-FFF2-40B4-BE49-F238E27FC236}">
                <a16:creationId xmlns:a16="http://schemas.microsoft.com/office/drawing/2014/main" id="{2A86813A-4E7F-4C7A-ABB1-030D1DDB36D9}"/>
              </a:ext>
              <a:ext uri="{C183D7F6-B498-43B3-948B-1728B52AA6E4}">
                <adec:decorative xmlns:adec="http://schemas.microsoft.com/office/drawing/2017/decorative" val="1"/>
              </a:ext>
            </a:extLst>
          </p:cNvPr>
          <p:cNvSpPr/>
          <p:nvPr/>
        </p:nvSpPr>
        <p:spPr>
          <a:xfrm>
            <a:off x="0" y="0"/>
            <a:ext cx="12192000" cy="1107636"/>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Franklin Gothic Book" panose="020B0503020102020204" pitchFamily="34" charset="0"/>
              </a:rPr>
              <a:t>Frequently Asked Questions (and even more) …</a:t>
            </a:r>
          </a:p>
        </p:txBody>
      </p:sp>
      <p:sp>
        <p:nvSpPr>
          <p:cNvPr id="10" name="Title 9" hidden="1">
            <a:extLst>
              <a:ext uri="{FF2B5EF4-FFF2-40B4-BE49-F238E27FC236}">
                <a16:creationId xmlns:a16="http://schemas.microsoft.com/office/drawing/2014/main" id="{2ECB5390-618A-496F-BD00-327111092A61}"/>
              </a:ext>
            </a:extLst>
          </p:cNvPr>
          <p:cNvSpPr>
            <a:spLocks noGrp="1"/>
          </p:cNvSpPr>
          <p:nvPr>
            <p:ph type="title"/>
          </p:nvPr>
        </p:nvSpPr>
        <p:spPr/>
        <p:txBody>
          <a:bodyPr/>
          <a:lstStyle/>
          <a:p>
            <a:r>
              <a:rPr lang="en-US" dirty="0"/>
              <a:t>Frequently Asked Questions (and even more) …</a:t>
            </a:r>
          </a:p>
        </p:txBody>
      </p:sp>
      <p:pic>
        <p:nvPicPr>
          <p:cNvPr id="12" name="FAQ5" descr="Click here to listen to audio button">
            <a:hlinkClick r:id="" action="ppaction://media"/>
            <a:extLst>
              <a:ext uri="{FF2B5EF4-FFF2-40B4-BE49-F238E27FC236}">
                <a16:creationId xmlns:a16="http://schemas.microsoft.com/office/drawing/2014/main" id="{B166BA16-C207-4341-85FD-C80732C7DAEB}"/>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7">
            <a:extLst>
              <a:ext uri="{28A0092B-C50C-407E-A947-70E740481C1C}">
                <a14:useLocalDpi xmlns:a14="http://schemas.microsoft.com/office/drawing/2010/main" val="0"/>
              </a:ext>
            </a:extLst>
          </a:blip>
          <a:stretch>
            <a:fillRect/>
          </a:stretch>
        </p:blipFill>
        <p:spPr>
          <a:xfrm>
            <a:off x="3708678" y="5820682"/>
            <a:ext cx="2734828" cy="940097"/>
          </a:xfrm>
        </p:spPr>
      </p:pic>
    </p:spTree>
    <p:custDataLst>
      <p:tags r:id="rId1"/>
    </p:custDataLst>
    <p:extLst>
      <p:ext uri="{BB962C8B-B14F-4D97-AF65-F5344CB8AC3E}">
        <p14:creationId xmlns:p14="http://schemas.microsoft.com/office/powerpoint/2010/main" val="3999923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77"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DC0187-8165-4171-B743-9402CB62A78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8464" y="5803721"/>
            <a:ext cx="2625212" cy="875813"/>
          </a:xfrm>
          <a:prstGeom prst="rect">
            <a:avLst/>
          </a:prstGeom>
        </p:spPr>
      </p:pic>
      <p:sp>
        <p:nvSpPr>
          <p:cNvPr id="4" name="Rectangle 3">
            <a:extLst>
              <a:ext uri="{FF2B5EF4-FFF2-40B4-BE49-F238E27FC236}">
                <a16:creationId xmlns:a16="http://schemas.microsoft.com/office/drawing/2014/main" id="{195796B0-8BE3-44A9-8886-43011AC2C2A8}"/>
              </a:ext>
              <a:ext uri="{C183D7F6-B498-43B3-948B-1728B52AA6E4}">
                <adec:decorative xmlns:adec="http://schemas.microsoft.com/office/drawing/2017/decorative" val="1"/>
              </a:ext>
            </a:extLst>
          </p:cNvPr>
          <p:cNvSpPr/>
          <p:nvPr/>
        </p:nvSpPr>
        <p:spPr>
          <a:xfrm>
            <a:off x="0" y="0"/>
            <a:ext cx="5515897" cy="6858000"/>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371F3D-2557-4D68-A7AF-5C96C9B80D40}"/>
              </a:ext>
            </a:extLst>
          </p:cNvPr>
          <p:cNvSpPr txBox="1"/>
          <p:nvPr/>
        </p:nvSpPr>
        <p:spPr>
          <a:xfrm>
            <a:off x="6390968" y="2551837"/>
            <a:ext cx="5319636" cy="1754326"/>
          </a:xfrm>
          <a:prstGeom prst="rect">
            <a:avLst/>
          </a:prstGeom>
          <a:noFill/>
        </p:spPr>
        <p:txBody>
          <a:bodyPr wrap="square" rtlCol="0">
            <a:spAutoFit/>
          </a:bodyPr>
          <a:lstStyle/>
          <a:p>
            <a:r>
              <a:rPr lang="en-US" dirty="0">
                <a:solidFill>
                  <a:srgbClr val="072D89"/>
                </a:solidFill>
                <a:latin typeface="Franklin Gothic Book" panose="020B0503020102020204" pitchFamily="34" charset="0"/>
              </a:rPr>
              <a:t>The following presentation will provide you background on the respiratory therapy profession, as well as provide the steps necessary for program admission.  Sit back and enjoy as you take your first step towards a rewarding career as a respiratory therapist!</a:t>
            </a:r>
          </a:p>
        </p:txBody>
      </p:sp>
      <p:sp>
        <p:nvSpPr>
          <p:cNvPr id="7" name="TextBox 6">
            <a:extLst>
              <a:ext uri="{FF2B5EF4-FFF2-40B4-BE49-F238E27FC236}">
                <a16:creationId xmlns:a16="http://schemas.microsoft.com/office/drawing/2014/main" id="{DDF014AD-87AC-4A51-8F73-A6139BDE1BBD}"/>
              </a:ext>
            </a:extLst>
          </p:cNvPr>
          <p:cNvSpPr txBox="1"/>
          <p:nvPr/>
        </p:nvSpPr>
        <p:spPr>
          <a:xfrm>
            <a:off x="1071716" y="3608439"/>
            <a:ext cx="3234814" cy="1754326"/>
          </a:xfrm>
          <a:prstGeom prst="rect">
            <a:avLst/>
          </a:prstGeom>
          <a:noFill/>
        </p:spPr>
        <p:txBody>
          <a:bodyPr wrap="square" rtlCol="0">
            <a:spAutoFit/>
          </a:bodyPr>
          <a:lstStyle/>
          <a:p>
            <a:pPr algn="ctr"/>
            <a:r>
              <a:rPr lang="en-US" b="1" dirty="0">
                <a:solidFill>
                  <a:srgbClr val="00859B"/>
                </a:solidFill>
                <a:latin typeface="Franklin Gothic Book" panose="020B0503020102020204" pitchFamily="34" charset="0"/>
              </a:rPr>
              <a:t>John Sherman</a:t>
            </a:r>
          </a:p>
          <a:p>
            <a:pPr algn="ctr"/>
            <a:r>
              <a:rPr lang="en-US" b="1" dirty="0">
                <a:solidFill>
                  <a:schemeClr val="bg1"/>
                </a:solidFill>
                <a:latin typeface="Franklin Gothic Book" panose="020B0503020102020204" pitchFamily="34" charset="0"/>
              </a:rPr>
              <a:t>Program Coordinator, Respiratory Therapy</a:t>
            </a:r>
          </a:p>
          <a:p>
            <a:pPr algn="ctr"/>
            <a:endParaRPr lang="en-US" b="1" dirty="0">
              <a:solidFill>
                <a:schemeClr val="bg1"/>
              </a:solidFill>
              <a:latin typeface="Franklin Gothic Book" panose="020B0503020102020204" pitchFamily="34" charset="0"/>
            </a:endParaRPr>
          </a:p>
          <a:p>
            <a:pPr algn="ctr"/>
            <a:r>
              <a:rPr lang="en-US" b="1" dirty="0">
                <a:solidFill>
                  <a:schemeClr val="bg1"/>
                </a:solidFill>
                <a:latin typeface="Franklin Gothic Book" panose="020B0503020102020204" pitchFamily="34" charset="0"/>
              </a:rPr>
              <a:t>Department Chair, </a:t>
            </a:r>
          </a:p>
          <a:p>
            <a:pPr algn="ctr"/>
            <a:r>
              <a:rPr lang="en-US" b="1" dirty="0">
                <a:solidFill>
                  <a:schemeClr val="bg1"/>
                </a:solidFill>
                <a:latin typeface="Franklin Gothic Book" panose="020B0503020102020204" pitchFamily="34" charset="0"/>
              </a:rPr>
              <a:t>Health Services Programs</a:t>
            </a:r>
          </a:p>
        </p:txBody>
      </p:sp>
      <p:pic>
        <p:nvPicPr>
          <p:cNvPr id="6" name="Picture 5" descr="Picture of John Sherman, program coordinator of respiratory therapy program at Forsyth Tech. ">
            <a:extLst>
              <a:ext uri="{FF2B5EF4-FFF2-40B4-BE49-F238E27FC236}">
                <a16:creationId xmlns:a16="http://schemas.microsoft.com/office/drawing/2014/main" id="{CDF945C4-1F4F-424A-9E13-D4B27F5C5F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2380" y="1475568"/>
            <a:ext cx="1557135" cy="175432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A6327961-27F8-4596-BED4-5C79F579C3C3}"/>
              </a:ext>
            </a:extLst>
          </p:cNvPr>
          <p:cNvSpPr txBox="1"/>
          <p:nvPr/>
        </p:nvSpPr>
        <p:spPr>
          <a:xfrm>
            <a:off x="5515897" y="1097116"/>
            <a:ext cx="6676103" cy="830997"/>
          </a:xfrm>
          <a:prstGeom prst="rect">
            <a:avLst/>
          </a:prstGeom>
          <a:noFill/>
        </p:spPr>
        <p:txBody>
          <a:bodyPr wrap="square" rtlCol="0">
            <a:spAutoFit/>
          </a:bodyPr>
          <a:lstStyle/>
          <a:p>
            <a:pPr algn="ctr"/>
            <a:r>
              <a:rPr lang="en-US" sz="4800" b="1" dirty="0">
                <a:solidFill>
                  <a:srgbClr val="072D89"/>
                </a:solidFill>
                <a:latin typeface="Franklin Gothic Book" panose="020B0503020102020204" pitchFamily="34" charset="0"/>
              </a:rPr>
              <a:t>Welcome! </a:t>
            </a:r>
          </a:p>
        </p:txBody>
      </p:sp>
      <p:sp>
        <p:nvSpPr>
          <p:cNvPr id="2" name="Title 1" hidden="1">
            <a:extLst>
              <a:ext uri="{FF2B5EF4-FFF2-40B4-BE49-F238E27FC236}">
                <a16:creationId xmlns:a16="http://schemas.microsoft.com/office/drawing/2014/main" id="{DCA3D758-1B90-444D-B3A0-3928E920021C}"/>
              </a:ext>
            </a:extLst>
          </p:cNvPr>
          <p:cNvSpPr>
            <a:spLocks noGrp="1"/>
          </p:cNvSpPr>
          <p:nvPr>
            <p:ph type="title"/>
          </p:nvPr>
        </p:nvSpPr>
        <p:spPr/>
        <p:txBody>
          <a:bodyPr/>
          <a:lstStyle/>
          <a:p>
            <a:r>
              <a:rPr lang="en-US" dirty="0"/>
              <a:t>Welcome</a:t>
            </a:r>
          </a:p>
        </p:txBody>
      </p:sp>
      <p:pic>
        <p:nvPicPr>
          <p:cNvPr id="3" name="RTOHO2" descr="Click here to listen to audio button">
            <a:hlinkClick r:id="" action="ppaction://media"/>
            <a:extLst>
              <a:ext uri="{FF2B5EF4-FFF2-40B4-BE49-F238E27FC236}">
                <a16:creationId xmlns:a16="http://schemas.microsoft.com/office/drawing/2014/main" id="{EDA684BD-CE67-46FF-82EB-2862C99D5F3C}"/>
              </a:ext>
            </a:extLst>
          </p:cNvPr>
          <p:cNvPicPr>
            <a:picLocks noChangeAspect="1"/>
          </p:cNvPicPr>
          <p:nvPr>
            <a:audioFile r:link="rId2"/>
            <p:extLst>
              <p:ext uri="{DAA4B4D4-6D71-4841-9C94-3DE7FCFB9230}">
                <p14:media xmlns:p14="http://schemas.microsoft.com/office/powerpoint/2010/main" r:embed="rId3">
                  <p14:trim st="3102"/>
                </p14:media>
              </p:ext>
            </p:extLst>
          </p:nvPr>
        </p:nvPicPr>
        <p:blipFill>
          <a:blip r:embed="rId8">
            <a:extLst>
              <a:ext uri="{28A0092B-C50C-407E-A947-70E740481C1C}">
                <a14:useLocalDpi xmlns:a14="http://schemas.microsoft.com/office/drawing/2010/main" val="0"/>
              </a:ext>
            </a:extLst>
          </a:blip>
          <a:stretch>
            <a:fillRect/>
          </a:stretch>
        </p:blipFill>
        <p:spPr>
          <a:xfrm>
            <a:off x="6096000" y="4816350"/>
            <a:ext cx="2354498" cy="830997"/>
          </a:xfrm>
          <a:prstGeom prst="rect">
            <a:avLst/>
          </a:prstGeom>
          <a:ln>
            <a:noFill/>
          </a:ln>
        </p:spPr>
      </p:pic>
    </p:spTree>
    <p:custDataLst>
      <p:tags r:id="rId1"/>
    </p:custDataLst>
    <p:extLst>
      <p:ext uri="{BB962C8B-B14F-4D97-AF65-F5344CB8AC3E}">
        <p14:creationId xmlns:p14="http://schemas.microsoft.com/office/powerpoint/2010/main" val="3613690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80" fill="hold"/>
                                        <p:tgtEl>
                                          <p:spTgt spid="3"/>
                                        </p:tgtEl>
                                      </p:cBhvr>
                                    </p:cmd>
                                  </p:childTnLst>
                                </p:cTn>
                              </p:par>
                            </p:childTnLst>
                          </p:cTn>
                        </p:par>
                      </p:childTnLst>
                    </p:cTn>
                  </p:par>
                </p:childTnLst>
              </p:cTn>
              <p:nextCondLst>
                <p:cond evt="onClick" delay="0">
                  <p:tgtEl>
                    <p:spTgt spid="3"/>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143CCC-2F3F-42F8-9857-3B43E22A1B3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8464" y="5803721"/>
            <a:ext cx="2625212" cy="875813"/>
          </a:xfrm>
          <a:prstGeom prst="rect">
            <a:avLst/>
          </a:prstGeom>
        </p:spPr>
      </p:pic>
      <p:sp>
        <p:nvSpPr>
          <p:cNvPr id="6" name="TextBox 5">
            <a:extLst>
              <a:ext uri="{FF2B5EF4-FFF2-40B4-BE49-F238E27FC236}">
                <a16:creationId xmlns:a16="http://schemas.microsoft.com/office/drawing/2014/main" id="{BCEC96C2-AE35-4A10-B877-A16BF56EEB8B}"/>
              </a:ext>
            </a:extLst>
          </p:cNvPr>
          <p:cNvSpPr txBox="1"/>
          <p:nvPr/>
        </p:nvSpPr>
        <p:spPr>
          <a:xfrm>
            <a:off x="8955011" y="1927279"/>
            <a:ext cx="2863272" cy="2308324"/>
          </a:xfrm>
          <a:prstGeom prst="rect">
            <a:avLst/>
          </a:prstGeom>
          <a:noFill/>
        </p:spPr>
        <p:txBody>
          <a:bodyPr wrap="square" rtlCol="0">
            <a:spAutoFit/>
          </a:bodyPr>
          <a:lstStyle/>
          <a:p>
            <a:r>
              <a:rPr lang="en-US" b="1" dirty="0"/>
              <a:t>Second Semester (Spring) </a:t>
            </a:r>
            <a:endParaRPr lang="en-US" dirty="0"/>
          </a:p>
          <a:p>
            <a:pPr lvl="1"/>
            <a:r>
              <a:rPr lang="en-US" dirty="0"/>
              <a:t>Tuition: $912.00 </a:t>
            </a:r>
          </a:p>
          <a:p>
            <a:pPr lvl="1"/>
            <a:r>
              <a:rPr lang="en-US" dirty="0"/>
              <a:t>Textbooks (RCP only): $275.00 </a:t>
            </a:r>
          </a:p>
          <a:p>
            <a:pPr lvl="1"/>
            <a:r>
              <a:rPr lang="en-US" dirty="0"/>
              <a:t>Student Activity Fee: $35.00 </a:t>
            </a:r>
          </a:p>
          <a:p>
            <a:pPr lvl="1"/>
            <a:r>
              <a:rPr lang="en-US" dirty="0"/>
              <a:t>Technology Fee: $30.00 </a:t>
            </a:r>
          </a:p>
          <a:p>
            <a:pPr lvl="1"/>
            <a:r>
              <a:rPr lang="en-US" b="1" dirty="0"/>
              <a:t>TOTAL: $1252.00 </a:t>
            </a:r>
          </a:p>
        </p:txBody>
      </p:sp>
      <p:sp>
        <p:nvSpPr>
          <p:cNvPr id="5" name="TextBox 4">
            <a:extLst>
              <a:ext uri="{FF2B5EF4-FFF2-40B4-BE49-F238E27FC236}">
                <a16:creationId xmlns:a16="http://schemas.microsoft.com/office/drawing/2014/main" id="{C5DB5551-2132-4B9C-812D-6A355759E794}"/>
              </a:ext>
            </a:extLst>
          </p:cNvPr>
          <p:cNvSpPr txBox="1"/>
          <p:nvPr/>
        </p:nvSpPr>
        <p:spPr>
          <a:xfrm>
            <a:off x="5509135" y="1927279"/>
            <a:ext cx="3306618" cy="3693319"/>
          </a:xfrm>
          <a:prstGeom prst="rect">
            <a:avLst/>
          </a:prstGeom>
          <a:noFill/>
        </p:spPr>
        <p:txBody>
          <a:bodyPr wrap="square" rtlCol="0">
            <a:spAutoFit/>
          </a:bodyPr>
          <a:lstStyle/>
          <a:p>
            <a:r>
              <a:rPr lang="en-US" b="1" dirty="0"/>
              <a:t>First Semester (Fall) </a:t>
            </a:r>
            <a:endParaRPr lang="en-US" dirty="0"/>
          </a:p>
          <a:p>
            <a:pPr lvl="1"/>
            <a:r>
              <a:rPr lang="en-US" dirty="0"/>
              <a:t>Tuition: $608.00 </a:t>
            </a:r>
          </a:p>
          <a:p>
            <a:pPr lvl="1"/>
            <a:r>
              <a:rPr lang="en-US" dirty="0"/>
              <a:t>Textbooks (RCP only): $514.00 </a:t>
            </a:r>
          </a:p>
          <a:p>
            <a:pPr lvl="1"/>
            <a:r>
              <a:rPr lang="en-US" dirty="0"/>
              <a:t>Stethoscope: $75.00 </a:t>
            </a:r>
          </a:p>
          <a:p>
            <a:pPr lvl="1"/>
            <a:r>
              <a:rPr lang="en-US" dirty="0"/>
              <a:t>Liability Insurance: $18.00 </a:t>
            </a:r>
          </a:p>
          <a:p>
            <a:pPr lvl="1"/>
            <a:r>
              <a:rPr lang="en-US" dirty="0"/>
              <a:t>Student Activity Fee: $35.00 </a:t>
            </a:r>
          </a:p>
          <a:p>
            <a:pPr lvl="1"/>
            <a:r>
              <a:rPr lang="en-US" dirty="0"/>
              <a:t>Technology Fee: $30.00 </a:t>
            </a:r>
          </a:p>
          <a:p>
            <a:pPr lvl="1"/>
            <a:r>
              <a:rPr lang="en-US" dirty="0"/>
              <a:t>Parking Decal: $25.00 </a:t>
            </a:r>
          </a:p>
          <a:p>
            <a:pPr lvl="1"/>
            <a:r>
              <a:rPr lang="en-US" dirty="0"/>
              <a:t>Scrubs, Shoes, supplies $300.00 </a:t>
            </a:r>
          </a:p>
          <a:p>
            <a:pPr lvl="1"/>
            <a:r>
              <a:rPr lang="en-US" dirty="0" err="1"/>
              <a:t>DataARc</a:t>
            </a:r>
            <a:r>
              <a:rPr lang="en-US" dirty="0"/>
              <a:t> Fee: $80.00 </a:t>
            </a:r>
          </a:p>
          <a:p>
            <a:pPr lvl="1"/>
            <a:r>
              <a:rPr lang="en-US" b="1" dirty="0"/>
              <a:t>TOTAL: $1685.00 </a:t>
            </a:r>
          </a:p>
        </p:txBody>
      </p:sp>
      <p:sp>
        <p:nvSpPr>
          <p:cNvPr id="4" name="TextBox 3">
            <a:extLst>
              <a:ext uri="{FF2B5EF4-FFF2-40B4-BE49-F238E27FC236}">
                <a16:creationId xmlns:a16="http://schemas.microsoft.com/office/drawing/2014/main" id="{1C25937B-EA44-4FFD-ACDF-24A7B997BD49}"/>
              </a:ext>
            </a:extLst>
          </p:cNvPr>
          <p:cNvSpPr txBox="1"/>
          <p:nvPr/>
        </p:nvSpPr>
        <p:spPr>
          <a:xfrm>
            <a:off x="665018" y="1844326"/>
            <a:ext cx="4451927" cy="4708981"/>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The following is a semester-by-semester estimated program costs analysis. The prospective student should keep in mind that these costs may vary and some represent typical averages. The analysis is also based on a full-time in-state student status and does not include costs associated with the general education and related courses. Course texts/materials costs are subject to change without notice. Tuition rates based on 2021-2022 costs. </a:t>
            </a:r>
            <a:r>
              <a:rPr lang="en-US" sz="2000" b="1" i="1" dirty="0">
                <a:solidFill>
                  <a:srgbClr val="00859B"/>
                </a:solidFill>
                <a:latin typeface="Franklin Gothic Book" panose="020B0503020102020204" pitchFamily="34" charset="0"/>
              </a:rPr>
              <a:t>Tuition based only on RCP courses – program related courses are not included</a:t>
            </a:r>
            <a:r>
              <a:rPr lang="en-US" sz="2000" dirty="0">
                <a:solidFill>
                  <a:srgbClr val="00859B"/>
                </a:solidFill>
                <a:latin typeface="Franklin Gothic Book" panose="020B0503020102020204" pitchFamily="34" charset="0"/>
              </a:rPr>
              <a:t>. </a:t>
            </a:r>
          </a:p>
        </p:txBody>
      </p:sp>
      <p:sp>
        <p:nvSpPr>
          <p:cNvPr id="3" name="TextBox 2">
            <a:extLst>
              <a:ext uri="{FF2B5EF4-FFF2-40B4-BE49-F238E27FC236}">
                <a16:creationId xmlns:a16="http://schemas.microsoft.com/office/drawing/2014/main" id="{5DCB0FAD-5B2E-425A-B518-0799993E1BC5}"/>
              </a:ext>
            </a:extLst>
          </p:cNvPr>
          <p:cNvSpPr txBox="1"/>
          <p:nvPr/>
        </p:nvSpPr>
        <p:spPr>
          <a:xfrm>
            <a:off x="397163" y="1311564"/>
            <a:ext cx="7656946" cy="400110"/>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What are the approximate costs to complete the program? </a:t>
            </a:r>
            <a:endParaRPr lang="en-US" sz="2000" dirty="0">
              <a:solidFill>
                <a:srgbClr val="072D89"/>
              </a:solidFill>
              <a:latin typeface="Franklin Gothic Book" panose="020B0503020102020204" pitchFamily="34" charset="0"/>
            </a:endParaRPr>
          </a:p>
        </p:txBody>
      </p:sp>
      <p:sp>
        <p:nvSpPr>
          <p:cNvPr id="2" name="Rectangle 1">
            <a:extLst>
              <a:ext uri="{FF2B5EF4-FFF2-40B4-BE49-F238E27FC236}">
                <a16:creationId xmlns:a16="http://schemas.microsoft.com/office/drawing/2014/main" id="{C8B145BF-3DFE-4680-A98A-32CFD5D7A340}"/>
              </a:ext>
              <a:ext uri="{C183D7F6-B498-43B3-948B-1728B52AA6E4}">
                <adec:decorative xmlns:adec="http://schemas.microsoft.com/office/drawing/2017/decorative" val="1"/>
              </a:ext>
            </a:extLst>
          </p:cNvPr>
          <p:cNvSpPr/>
          <p:nvPr/>
        </p:nvSpPr>
        <p:spPr>
          <a:xfrm>
            <a:off x="0" y="0"/>
            <a:ext cx="12192000" cy="1107636"/>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Franklin Gothic Book" panose="020B0503020102020204" pitchFamily="34" charset="0"/>
              </a:rPr>
              <a:t>Frequently Asked Questions (costs) …</a:t>
            </a:r>
          </a:p>
        </p:txBody>
      </p:sp>
      <p:sp>
        <p:nvSpPr>
          <p:cNvPr id="8" name="Title 7" hidden="1">
            <a:extLst>
              <a:ext uri="{FF2B5EF4-FFF2-40B4-BE49-F238E27FC236}">
                <a16:creationId xmlns:a16="http://schemas.microsoft.com/office/drawing/2014/main" id="{2B86564A-D4B6-4C17-BCFF-8DE758EB6E4C}"/>
              </a:ext>
            </a:extLst>
          </p:cNvPr>
          <p:cNvSpPr>
            <a:spLocks noGrp="1"/>
          </p:cNvSpPr>
          <p:nvPr>
            <p:ph type="title"/>
          </p:nvPr>
        </p:nvSpPr>
        <p:spPr/>
        <p:txBody>
          <a:bodyPr/>
          <a:lstStyle/>
          <a:p>
            <a:r>
              <a:rPr lang="en-US" dirty="0"/>
              <a:t>Frequently Asked Questions (costs) …</a:t>
            </a:r>
          </a:p>
        </p:txBody>
      </p:sp>
      <p:pic>
        <p:nvPicPr>
          <p:cNvPr id="10" name="FAQ6" descr="Click here to listen to audio button">
            <a:hlinkClick r:id="" action="ppaction://media"/>
            <a:extLst>
              <a:ext uri="{FF2B5EF4-FFF2-40B4-BE49-F238E27FC236}">
                <a16:creationId xmlns:a16="http://schemas.microsoft.com/office/drawing/2014/main" id="{AB14DAA7-44FF-4121-8987-F493409627AD}"/>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6">
            <a:extLst>
              <a:ext uri="{28A0092B-C50C-407E-A947-70E740481C1C}">
                <a14:useLocalDpi xmlns:a14="http://schemas.microsoft.com/office/drawing/2010/main" val="0"/>
              </a:ext>
            </a:extLst>
          </a:blip>
          <a:stretch>
            <a:fillRect/>
          </a:stretch>
        </p:blipFill>
        <p:spPr>
          <a:xfrm>
            <a:off x="5506292" y="5908298"/>
            <a:ext cx="2547817" cy="875812"/>
          </a:xfrm>
        </p:spPr>
      </p:pic>
    </p:spTree>
    <p:custDataLst>
      <p:tags r:id="rId1"/>
    </p:custDataLst>
    <p:extLst>
      <p:ext uri="{BB962C8B-B14F-4D97-AF65-F5344CB8AC3E}">
        <p14:creationId xmlns:p14="http://schemas.microsoft.com/office/powerpoint/2010/main" val="3121888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9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D2BB90-0BF3-4726-9A56-76BF7DEAF1D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8464" y="5803721"/>
            <a:ext cx="2625212" cy="875813"/>
          </a:xfrm>
          <a:prstGeom prst="rect">
            <a:avLst/>
          </a:prstGeom>
        </p:spPr>
      </p:pic>
      <p:sp>
        <p:nvSpPr>
          <p:cNvPr id="6" name="TextBox 5">
            <a:extLst>
              <a:ext uri="{FF2B5EF4-FFF2-40B4-BE49-F238E27FC236}">
                <a16:creationId xmlns:a16="http://schemas.microsoft.com/office/drawing/2014/main" id="{FD4BFBC8-4D83-4DCE-93AF-F506C01336D3}"/>
              </a:ext>
            </a:extLst>
          </p:cNvPr>
          <p:cNvSpPr txBox="1"/>
          <p:nvPr/>
        </p:nvSpPr>
        <p:spPr>
          <a:xfrm>
            <a:off x="2641596" y="4830746"/>
            <a:ext cx="6761019" cy="461665"/>
          </a:xfrm>
          <a:prstGeom prst="rect">
            <a:avLst/>
          </a:prstGeom>
          <a:noFill/>
        </p:spPr>
        <p:txBody>
          <a:bodyPr wrap="square" rtlCol="0">
            <a:spAutoFit/>
          </a:bodyPr>
          <a:lstStyle/>
          <a:p>
            <a:r>
              <a:rPr lang="en-US" sz="2400" b="1" dirty="0"/>
              <a:t>GRAND TOTAL for program (approximate) $6078.00 </a:t>
            </a:r>
          </a:p>
        </p:txBody>
      </p:sp>
      <p:sp>
        <p:nvSpPr>
          <p:cNvPr id="5" name="TextBox 4">
            <a:extLst>
              <a:ext uri="{FF2B5EF4-FFF2-40B4-BE49-F238E27FC236}">
                <a16:creationId xmlns:a16="http://schemas.microsoft.com/office/drawing/2014/main" id="{DD134559-B8DF-46B2-870A-83BEFE20AA6F}"/>
              </a:ext>
            </a:extLst>
          </p:cNvPr>
          <p:cNvSpPr txBox="1"/>
          <p:nvPr/>
        </p:nvSpPr>
        <p:spPr>
          <a:xfrm>
            <a:off x="8100290" y="1514947"/>
            <a:ext cx="3583709" cy="3139321"/>
          </a:xfrm>
          <a:prstGeom prst="rect">
            <a:avLst/>
          </a:prstGeom>
          <a:noFill/>
        </p:spPr>
        <p:txBody>
          <a:bodyPr wrap="square" rtlCol="0">
            <a:spAutoFit/>
          </a:bodyPr>
          <a:lstStyle/>
          <a:p>
            <a:r>
              <a:rPr lang="en-US" b="1" dirty="0"/>
              <a:t>Fifth Semester (Spring) </a:t>
            </a:r>
            <a:endParaRPr lang="en-US" dirty="0"/>
          </a:p>
          <a:p>
            <a:pPr lvl="1"/>
            <a:r>
              <a:rPr lang="en-US" dirty="0"/>
              <a:t>Tuition: $912.00 </a:t>
            </a:r>
          </a:p>
          <a:p>
            <a:pPr lvl="1"/>
            <a:r>
              <a:rPr lang="en-US" dirty="0"/>
              <a:t>Textbooks (RCP only): $90.00 </a:t>
            </a:r>
          </a:p>
          <a:p>
            <a:pPr lvl="1"/>
            <a:r>
              <a:rPr lang="en-US" dirty="0"/>
              <a:t>RCP 215 Lab Fee: $90.00 </a:t>
            </a:r>
          </a:p>
          <a:p>
            <a:pPr lvl="1"/>
            <a:r>
              <a:rPr lang="en-US" dirty="0"/>
              <a:t>Student Activity Fee: $35.00 </a:t>
            </a:r>
          </a:p>
          <a:p>
            <a:pPr lvl="1"/>
            <a:r>
              <a:rPr lang="en-US" dirty="0"/>
              <a:t>Technology Fee: $30.00 </a:t>
            </a:r>
          </a:p>
          <a:p>
            <a:pPr lvl="1"/>
            <a:r>
              <a:rPr lang="en-US" dirty="0"/>
              <a:t>Pediatric Advanced Life Support Certification $10.00 </a:t>
            </a:r>
          </a:p>
          <a:p>
            <a:pPr lvl="1"/>
            <a:r>
              <a:rPr lang="en-US" dirty="0"/>
              <a:t>Advanced Cardiac Life Support Certification $10.00 </a:t>
            </a:r>
          </a:p>
          <a:p>
            <a:pPr lvl="1"/>
            <a:r>
              <a:rPr lang="en-US" b="1" dirty="0"/>
              <a:t>TOTAL: $1197.00 </a:t>
            </a:r>
          </a:p>
        </p:txBody>
      </p:sp>
      <p:sp>
        <p:nvSpPr>
          <p:cNvPr id="4" name="TextBox 3">
            <a:extLst>
              <a:ext uri="{FF2B5EF4-FFF2-40B4-BE49-F238E27FC236}">
                <a16:creationId xmlns:a16="http://schemas.microsoft.com/office/drawing/2014/main" id="{8D6BEFBA-C51C-4A3A-849C-690CC31A9A2D}"/>
              </a:ext>
            </a:extLst>
          </p:cNvPr>
          <p:cNvSpPr txBox="1"/>
          <p:nvPr/>
        </p:nvSpPr>
        <p:spPr>
          <a:xfrm>
            <a:off x="4304143" y="1514947"/>
            <a:ext cx="3435927" cy="3139321"/>
          </a:xfrm>
          <a:prstGeom prst="rect">
            <a:avLst/>
          </a:prstGeom>
          <a:noFill/>
        </p:spPr>
        <p:txBody>
          <a:bodyPr wrap="square" rtlCol="0">
            <a:spAutoFit/>
          </a:bodyPr>
          <a:lstStyle/>
          <a:p>
            <a:r>
              <a:rPr lang="en-US" b="1" dirty="0"/>
              <a:t>Fourth Semester (Fall) </a:t>
            </a:r>
            <a:endParaRPr lang="en-US" dirty="0"/>
          </a:p>
          <a:p>
            <a:pPr lvl="1"/>
            <a:r>
              <a:rPr lang="en-US" dirty="0"/>
              <a:t>Tuition: $912.00 </a:t>
            </a:r>
          </a:p>
          <a:p>
            <a:pPr lvl="1"/>
            <a:r>
              <a:rPr lang="en-US" dirty="0"/>
              <a:t>Textbooks (RCP only): $172.00 </a:t>
            </a:r>
          </a:p>
          <a:p>
            <a:pPr lvl="1"/>
            <a:r>
              <a:rPr lang="en-US" dirty="0"/>
              <a:t>Liability Insurance: $18.00 </a:t>
            </a:r>
          </a:p>
          <a:p>
            <a:pPr lvl="1"/>
            <a:r>
              <a:rPr lang="en-US" dirty="0"/>
              <a:t>Student Activity Fee: $35.00 </a:t>
            </a:r>
          </a:p>
          <a:p>
            <a:pPr lvl="1"/>
            <a:r>
              <a:rPr lang="en-US" dirty="0"/>
              <a:t>Technology Fee: $30.00 </a:t>
            </a:r>
          </a:p>
          <a:p>
            <a:pPr lvl="1"/>
            <a:r>
              <a:rPr lang="en-US" dirty="0"/>
              <a:t>Parking Decal: $25.00 </a:t>
            </a:r>
          </a:p>
          <a:p>
            <a:pPr lvl="1"/>
            <a:r>
              <a:rPr lang="en-US" dirty="0"/>
              <a:t>Neonatal Resuscitation Program Certification $10.00 </a:t>
            </a:r>
          </a:p>
          <a:p>
            <a:pPr lvl="1"/>
            <a:r>
              <a:rPr lang="en-US" b="1" dirty="0"/>
              <a:t>TOTAL: $1202.00 </a:t>
            </a:r>
          </a:p>
        </p:txBody>
      </p:sp>
      <p:sp>
        <p:nvSpPr>
          <p:cNvPr id="3" name="TextBox 2">
            <a:extLst>
              <a:ext uri="{FF2B5EF4-FFF2-40B4-BE49-F238E27FC236}">
                <a16:creationId xmlns:a16="http://schemas.microsoft.com/office/drawing/2014/main" id="{ACE15CAE-C703-4C5B-A4A7-ED6A20A96A1D}"/>
              </a:ext>
            </a:extLst>
          </p:cNvPr>
          <p:cNvSpPr txBox="1"/>
          <p:nvPr/>
        </p:nvSpPr>
        <p:spPr>
          <a:xfrm>
            <a:off x="397160" y="1514947"/>
            <a:ext cx="3546763" cy="1477328"/>
          </a:xfrm>
          <a:prstGeom prst="rect">
            <a:avLst/>
          </a:prstGeom>
          <a:noFill/>
        </p:spPr>
        <p:txBody>
          <a:bodyPr wrap="square" rtlCol="0">
            <a:spAutoFit/>
          </a:bodyPr>
          <a:lstStyle/>
          <a:p>
            <a:r>
              <a:rPr lang="en-US" b="1" dirty="0"/>
              <a:t>Third Semester (Summer) </a:t>
            </a:r>
            <a:endParaRPr lang="en-US" dirty="0"/>
          </a:p>
          <a:p>
            <a:pPr lvl="1"/>
            <a:r>
              <a:rPr lang="en-US" dirty="0"/>
              <a:t>Tuition: $532.00 </a:t>
            </a:r>
          </a:p>
          <a:p>
            <a:pPr lvl="1"/>
            <a:r>
              <a:rPr lang="en-US" dirty="0"/>
              <a:t>Textbooks (RCP only): $175.00 </a:t>
            </a:r>
          </a:p>
          <a:p>
            <a:pPr lvl="1"/>
            <a:r>
              <a:rPr lang="en-US" dirty="0"/>
              <a:t>RCP 222 Lab Fee: $35.00 </a:t>
            </a:r>
          </a:p>
          <a:p>
            <a:pPr lvl="1"/>
            <a:r>
              <a:rPr lang="en-US" b="1" dirty="0"/>
              <a:t>TOTAL: $742.00 </a:t>
            </a:r>
          </a:p>
        </p:txBody>
      </p:sp>
      <p:sp>
        <p:nvSpPr>
          <p:cNvPr id="2" name="Rectangle 1">
            <a:extLst>
              <a:ext uri="{FF2B5EF4-FFF2-40B4-BE49-F238E27FC236}">
                <a16:creationId xmlns:a16="http://schemas.microsoft.com/office/drawing/2014/main" id="{3EBA295C-8508-4BAE-9BDD-63B4FB9573BC}"/>
              </a:ext>
              <a:ext uri="{C183D7F6-B498-43B3-948B-1728B52AA6E4}">
                <adec:decorative xmlns:adec="http://schemas.microsoft.com/office/drawing/2017/decorative" val="1"/>
              </a:ext>
            </a:extLst>
          </p:cNvPr>
          <p:cNvSpPr/>
          <p:nvPr/>
        </p:nvSpPr>
        <p:spPr>
          <a:xfrm>
            <a:off x="0" y="0"/>
            <a:ext cx="12192000" cy="1107636"/>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Franklin Gothic Book" panose="020B0503020102020204" pitchFamily="34" charset="0"/>
              </a:rPr>
              <a:t>Frequently Asked Questions (more costs) …</a:t>
            </a:r>
          </a:p>
        </p:txBody>
      </p:sp>
      <p:sp>
        <p:nvSpPr>
          <p:cNvPr id="8" name="Title 7" hidden="1">
            <a:extLst>
              <a:ext uri="{FF2B5EF4-FFF2-40B4-BE49-F238E27FC236}">
                <a16:creationId xmlns:a16="http://schemas.microsoft.com/office/drawing/2014/main" id="{984A9734-28A6-4173-9E9F-C3C76F009A6F}"/>
              </a:ext>
            </a:extLst>
          </p:cNvPr>
          <p:cNvSpPr>
            <a:spLocks noGrp="1"/>
          </p:cNvSpPr>
          <p:nvPr>
            <p:ph type="title"/>
          </p:nvPr>
        </p:nvSpPr>
        <p:spPr/>
        <p:txBody>
          <a:bodyPr/>
          <a:lstStyle/>
          <a:p>
            <a:r>
              <a:rPr lang="en-US" dirty="0"/>
              <a:t>Frequently Asked Questions (more costs) …</a:t>
            </a:r>
          </a:p>
        </p:txBody>
      </p:sp>
      <p:sp>
        <p:nvSpPr>
          <p:cNvPr id="9" name="Content Placeholder 8" hidden="1">
            <a:extLst>
              <a:ext uri="{FF2B5EF4-FFF2-40B4-BE49-F238E27FC236}">
                <a16:creationId xmlns:a16="http://schemas.microsoft.com/office/drawing/2014/main" id="{5FDE3C4E-942E-42D2-AFED-07D4E9B329BB}"/>
              </a:ext>
            </a:extLst>
          </p:cNvPr>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1993170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5FD51A-96CF-4CC5-A1C7-D078B7BD598B}"/>
              </a:ext>
            </a:extLst>
          </p:cNvPr>
          <p:cNvSpPr txBox="1"/>
          <p:nvPr/>
        </p:nvSpPr>
        <p:spPr>
          <a:xfrm>
            <a:off x="3906982" y="6060436"/>
            <a:ext cx="8275783" cy="523220"/>
          </a:xfrm>
          <a:prstGeom prst="rect">
            <a:avLst/>
          </a:prstGeom>
          <a:noFill/>
        </p:spPr>
        <p:txBody>
          <a:bodyPr wrap="square" rtlCol="0">
            <a:spAutoFit/>
          </a:bodyPr>
          <a:lstStyle/>
          <a:p>
            <a:pPr algn="ctr"/>
            <a:r>
              <a:rPr lang="en-US" sz="1400" dirty="0"/>
              <a:t>*Clinical times will vary based on facility </a:t>
            </a:r>
          </a:p>
          <a:p>
            <a:pPr algn="ctr"/>
            <a:r>
              <a:rPr lang="en-US" sz="1400" b="1" dirty="0"/>
              <a:t>** Due to the COVID-19 pandemic, some courses may be a completely online or blended/hybrid format** </a:t>
            </a:r>
            <a:endParaRPr lang="en-US" sz="1400" dirty="0"/>
          </a:p>
        </p:txBody>
      </p:sp>
      <p:sp>
        <p:nvSpPr>
          <p:cNvPr id="5" name="TextBox 4">
            <a:extLst>
              <a:ext uri="{FF2B5EF4-FFF2-40B4-BE49-F238E27FC236}">
                <a16:creationId xmlns:a16="http://schemas.microsoft.com/office/drawing/2014/main" id="{A38ADFA4-DD72-4B27-B6AA-F9911B648A54}"/>
              </a:ext>
            </a:extLst>
          </p:cNvPr>
          <p:cNvSpPr txBox="1"/>
          <p:nvPr/>
        </p:nvSpPr>
        <p:spPr>
          <a:xfrm>
            <a:off x="3906982" y="997511"/>
            <a:ext cx="8201893" cy="5109091"/>
          </a:xfrm>
          <a:prstGeom prst="rect">
            <a:avLst/>
          </a:prstGeom>
          <a:noFill/>
        </p:spPr>
        <p:txBody>
          <a:bodyPr wrap="square" rtlCol="0">
            <a:spAutoFit/>
          </a:bodyPr>
          <a:lstStyle/>
          <a:p>
            <a:pPr algn="ctr"/>
            <a:r>
              <a:rPr lang="en-US" sz="1600" b="1" dirty="0">
                <a:latin typeface="Franklin Gothic Book" panose="020B0503020102020204" pitchFamily="34" charset="0"/>
              </a:rPr>
              <a:t>RESPIRATORY THERAPY PROGRAM (RCP) COURSE SEQUENCE </a:t>
            </a:r>
            <a:endParaRPr lang="en-US" sz="1600" dirty="0">
              <a:latin typeface="Franklin Gothic Book" panose="020B0503020102020204" pitchFamily="34" charset="0"/>
            </a:endParaRPr>
          </a:p>
          <a:p>
            <a:pPr algn="ctr"/>
            <a:r>
              <a:rPr lang="en-US" sz="1600" dirty="0">
                <a:latin typeface="Franklin Gothic Book" panose="020B0503020102020204" pitchFamily="34" charset="0"/>
              </a:rPr>
              <a:t>Typical meeting days / times for RCP courses only (</a:t>
            </a:r>
            <a:r>
              <a:rPr lang="en-US" sz="1600" u="sng" dirty="0">
                <a:latin typeface="Franklin Gothic Book" panose="020B0503020102020204" pitchFamily="34" charset="0"/>
              </a:rPr>
              <a:t>subject to change</a:t>
            </a:r>
            <a:r>
              <a:rPr lang="en-US" sz="1600" dirty="0">
                <a:latin typeface="Franklin Gothic Book" panose="020B0503020102020204" pitchFamily="34" charset="0"/>
              </a:rPr>
              <a:t>)</a:t>
            </a:r>
          </a:p>
          <a:p>
            <a:r>
              <a:rPr lang="en-US" sz="1400" b="1" dirty="0">
                <a:latin typeface="Franklin Gothic Book" panose="020B0503020102020204" pitchFamily="34" charset="0"/>
              </a:rPr>
              <a:t>Semester One </a:t>
            </a:r>
            <a:r>
              <a:rPr lang="en-US" sz="1400" dirty="0">
                <a:latin typeface="Franklin Gothic Book" panose="020B0503020102020204" pitchFamily="34" charset="0"/>
              </a:rPr>
              <a:t>	</a:t>
            </a:r>
          </a:p>
          <a:p>
            <a:pPr lvl="1"/>
            <a:r>
              <a:rPr lang="en-US" sz="1400" dirty="0">
                <a:latin typeface="Franklin Gothic Book" panose="020B0503020102020204" pitchFamily="34" charset="0"/>
              </a:rPr>
              <a:t>RCP 110 	Intro to Respiratory Care** 		M 9a-12p / W 9a-12p OR 1p-4p </a:t>
            </a:r>
          </a:p>
          <a:p>
            <a:pPr lvl="1"/>
            <a:r>
              <a:rPr lang="fr-FR" sz="1400" dirty="0">
                <a:latin typeface="Franklin Gothic Book" panose="020B0503020102020204" pitchFamily="34" charset="0"/>
              </a:rPr>
              <a:t>RCP 113 	RCP </a:t>
            </a:r>
            <a:r>
              <a:rPr lang="fr-FR" sz="1400" dirty="0" err="1">
                <a:latin typeface="Franklin Gothic Book" panose="020B0503020102020204" pitchFamily="34" charset="0"/>
              </a:rPr>
              <a:t>Pharmacology</a:t>
            </a:r>
            <a:r>
              <a:rPr lang="fr-FR" sz="1400" dirty="0">
                <a:latin typeface="Franklin Gothic Book" panose="020B0503020102020204" pitchFamily="34" charset="0"/>
              </a:rPr>
              <a:t>** 			M 1p-3p 	</a:t>
            </a:r>
          </a:p>
          <a:p>
            <a:pPr lvl="1"/>
            <a:r>
              <a:rPr lang="en-US" sz="1400" dirty="0">
                <a:latin typeface="Franklin Gothic Book" panose="020B0503020102020204" pitchFamily="34" charset="0"/>
              </a:rPr>
              <a:t>RCP 132 	RCP Clinical Practice I 			Th 8a-330p* 	</a:t>
            </a:r>
          </a:p>
          <a:p>
            <a:r>
              <a:rPr lang="en-US" sz="1400" b="1" dirty="0">
                <a:latin typeface="Franklin Gothic Book" panose="020B0503020102020204" pitchFamily="34" charset="0"/>
              </a:rPr>
              <a:t>Semester Two </a:t>
            </a:r>
            <a:r>
              <a:rPr lang="en-US" sz="1400" dirty="0">
                <a:latin typeface="Franklin Gothic Book" panose="020B0503020102020204" pitchFamily="34" charset="0"/>
              </a:rPr>
              <a:t>	</a:t>
            </a:r>
          </a:p>
          <a:p>
            <a:pPr lvl="1"/>
            <a:r>
              <a:rPr lang="en-US" sz="1400" dirty="0">
                <a:latin typeface="Franklin Gothic Book" panose="020B0503020102020204" pitchFamily="34" charset="0"/>
              </a:rPr>
              <a:t>RCP 111 	Therapeutics / Diagnostics** 		MW 9a-1230p 	</a:t>
            </a:r>
          </a:p>
          <a:p>
            <a:pPr lvl="1"/>
            <a:r>
              <a:rPr lang="en-US" sz="1400" dirty="0">
                <a:latin typeface="Franklin Gothic Book" panose="020B0503020102020204" pitchFamily="34" charset="0"/>
              </a:rPr>
              <a:t>RCP 114 	Cardiopulmonary Anat. &amp; Physiology** 	T 9a-12p 	</a:t>
            </a:r>
          </a:p>
          <a:p>
            <a:pPr lvl="1"/>
            <a:r>
              <a:rPr lang="en-US" sz="1400" dirty="0">
                <a:latin typeface="Franklin Gothic Book" panose="020B0503020102020204" pitchFamily="34" charset="0"/>
              </a:rPr>
              <a:t>RCP 115 	Cardiopulmonary Pathophysiology** 	T 1p-3p 	</a:t>
            </a:r>
          </a:p>
          <a:p>
            <a:pPr lvl="1"/>
            <a:r>
              <a:rPr lang="en-US" sz="1400" dirty="0">
                <a:latin typeface="Franklin Gothic Book" panose="020B0503020102020204" pitchFamily="34" charset="0"/>
              </a:rPr>
              <a:t>RCP 142 	RCP Clinical Practice II 			Th 7a-1p* 	</a:t>
            </a:r>
          </a:p>
          <a:p>
            <a:r>
              <a:rPr lang="en-US" sz="1400" b="1" dirty="0">
                <a:latin typeface="Franklin Gothic Book" panose="020B0503020102020204" pitchFamily="34" charset="0"/>
              </a:rPr>
              <a:t>Semester Three </a:t>
            </a:r>
            <a:r>
              <a:rPr lang="en-US" sz="1400" dirty="0">
                <a:latin typeface="Franklin Gothic Book" panose="020B0503020102020204" pitchFamily="34" charset="0"/>
              </a:rPr>
              <a:t>	</a:t>
            </a:r>
          </a:p>
          <a:p>
            <a:pPr lvl="1"/>
            <a:r>
              <a:rPr lang="fr-FR" sz="1400" dirty="0">
                <a:latin typeface="Franklin Gothic Book" panose="020B0503020102020204" pitchFamily="34" charset="0"/>
              </a:rPr>
              <a:t>RCP 112 	Patient Management** 			MTW 9a-1p 	</a:t>
            </a:r>
          </a:p>
          <a:p>
            <a:pPr lvl="1"/>
            <a:r>
              <a:rPr lang="en-US" sz="1400" dirty="0">
                <a:latin typeface="Franklin Gothic Book" panose="020B0503020102020204" pitchFamily="34" charset="0"/>
              </a:rPr>
              <a:t>RCP 152 	RCP Clinical Practice III 			Th 7a-4:30p* 	</a:t>
            </a:r>
          </a:p>
          <a:p>
            <a:pPr lvl="1"/>
            <a:r>
              <a:rPr lang="en-US" sz="1400" dirty="0">
                <a:latin typeface="Franklin Gothic Book" panose="020B0503020102020204" pitchFamily="34" charset="0"/>
              </a:rPr>
              <a:t>RCP 222 	Special Practice Lab 			F 9a-1p 	</a:t>
            </a:r>
          </a:p>
          <a:p>
            <a:r>
              <a:rPr lang="en-US" sz="1400" b="1" dirty="0">
                <a:latin typeface="Franklin Gothic Book" panose="020B0503020102020204" pitchFamily="34" charset="0"/>
              </a:rPr>
              <a:t>Semester Four </a:t>
            </a:r>
            <a:r>
              <a:rPr lang="en-US" sz="1400" dirty="0">
                <a:latin typeface="Franklin Gothic Book" panose="020B0503020102020204" pitchFamily="34" charset="0"/>
              </a:rPr>
              <a:t>	</a:t>
            </a:r>
          </a:p>
          <a:p>
            <a:pPr lvl="1"/>
            <a:r>
              <a:rPr lang="en-US" sz="1400" dirty="0">
                <a:latin typeface="Franklin Gothic Book" panose="020B0503020102020204" pitchFamily="34" charset="0"/>
              </a:rPr>
              <a:t>RCP 210 	Critical Care Concepts** 		T 9a-12p, 1p-4p	</a:t>
            </a:r>
          </a:p>
          <a:p>
            <a:pPr lvl="1"/>
            <a:r>
              <a:rPr lang="en-US" sz="1400" dirty="0">
                <a:latin typeface="Franklin Gothic Book" panose="020B0503020102020204" pitchFamily="34" charset="0"/>
              </a:rPr>
              <a:t>RCP 214 	Neo./ </a:t>
            </a:r>
            <a:r>
              <a:rPr lang="en-US" sz="1400" dirty="0" err="1">
                <a:latin typeface="Franklin Gothic Book" panose="020B0503020102020204" pitchFamily="34" charset="0"/>
              </a:rPr>
              <a:t>Ped.Respiratory</a:t>
            </a:r>
            <a:r>
              <a:rPr lang="en-US" sz="1400" dirty="0">
                <a:latin typeface="Franklin Gothic Book" panose="020B0503020102020204" pitchFamily="34" charset="0"/>
              </a:rPr>
              <a:t> Care** 		F 9a-1p 	</a:t>
            </a:r>
          </a:p>
          <a:p>
            <a:pPr lvl="1"/>
            <a:r>
              <a:rPr lang="en-US" sz="1400" dirty="0">
                <a:latin typeface="Franklin Gothic Book" panose="020B0503020102020204" pitchFamily="34" charset="0"/>
              </a:rPr>
              <a:t>RCP 236 	RCP Clinical Practice IV 			MW 630a-3p* 	</a:t>
            </a:r>
          </a:p>
          <a:p>
            <a:r>
              <a:rPr lang="en-US" sz="1400" b="1" dirty="0">
                <a:latin typeface="Franklin Gothic Book" panose="020B0503020102020204" pitchFamily="34" charset="0"/>
              </a:rPr>
              <a:t>Semester Five </a:t>
            </a:r>
            <a:r>
              <a:rPr lang="en-US" sz="1400" dirty="0">
                <a:latin typeface="Franklin Gothic Book" panose="020B0503020102020204" pitchFamily="34" charset="0"/>
              </a:rPr>
              <a:t>	</a:t>
            </a:r>
          </a:p>
          <a:p>
            <a:pPr lvl="1"/>
            <a:r>
              <a:rPr lang="en-US" sz="1400" dirty="0">
                <a:latin typeface="Franklin Gothic Book" panose="020B0503020102020204" pitchFamily="34" charset="0"/>
              </a:rPr>
              <a:t>RCP 211 	Advanced Monitoring / Procedures** 	T/Th 9a-12p 	</a:t>
            </a:r>
          </a:p>
          <a:p>
            <a:pPr lvl="1"/>
            <a:r>
              <a:rPr lang="en-US" sz="1400" dirty="0">
                <a:latin typeface="Franklin Gothic Book" panose="020B0503020102020204" pitchFamily="34" charset="0"/>
              </a:rPr>
              <a:t>RCP 215 	Career Preparation** 			Th 1p-4p 	</a:t>
            </a:r>
          </a:p>
          <a:p>
            <a:pPr lvl="1"/>
            <a:r>
              <a:rPr lang="en-US" sz="1400" dirty="0">
                <a:latin typeface="Franklin Gothic Book" panose="020B0503020102020204" pitchFamily="34" charset="0"/>
              </a:rPr>
              <a:t>RCP 247 	RCP Clinical Practice V 			MW 630a-4p* 	</a:t>
            </a:r>
          </a:p>
        </p:txBody>
      </p:sp>
      <p:sp>
        <p:nvSpPr>
          <p:cNvPr id="7" name="Rectangle 6">
            <a:extLst>
              <a:ext uri="{FF2B5EF4-FFF2-40B4-BE49-F238E27FC236}">
                <a16:creationId xmlns:a16="http://schemas.microsoft.com/office/drawing/2014/main" id="{D9F9B52F-A94D-49B7-90EC-384EB80A5DD7}"/>
              </a:ext>
              <a:ext uri="{C183D7F6-B498-43B3-948B-1728B52AA6E4}">
                <adec:decorative xmlns:adec="http://schemas.microsoft.com/office/drawing/2017/decorative" val="1"/>
              </a:ext>
            </a:extLst>
          </p:cNvPr>
          <p:cNvSpPr/>
          <p:nvPr/>
        </p:nvSpPr>
        <p:spPr>
          <a:xfrm>
            <a:off x="3731492" y="1080654"/>
            <a:ext cx="73890" cy="4969164"/>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A17E5D-4169-4E24-A506-FFE34F148010}"/>
              </a:ext>
            </a:extLst>
          </p:cNvPr>
          <p:cNvSpPr txBox="1"/>
          <p:nvPr/>
        </p:nvSpPr>
        <p:spPr>
          <a:xfrm>
            <a:off x="415636" y="1733122"/>
            <a:ext cx="3001820" cy="2862322"/>
          </a:xfrm>
          <a:prstGeom prst="rect">
            <a:avLst/>
          </a:prstGeom>
          <a:noFill/>
        </p:spPr>
        <p:txBody>
          <a:bodyPr wrap="square" rtlCol="0">
            <a:spAutoFit/>
          </a:bodyPr>
          <a:lstStyle/>
          <a:p>
            <a:r>
              <a:rPr lang="en-US" sz="2000" dirty="0">
                <a:solidFill>
                  <a:srgbClr val="00859B"/>
                </a:solidFill>
                <a:latin typeface="Franklin Gothic Book" panose="020B0503020102020204" pitchFamily="34" charset="0"/>
              </a:rPr>
              <a:t>Here you will find a listing of the typical days and times for RCP courses. Of note, program related courses are not included. Also, clinical times listed are approximate; specific times may differ based on the clinical facility. </a:t>
            </a:r>
          </a:p>
        </p:txBody>
      </p:sp>
      <p:sp>
        <p:nvSpPr>
          <p:cNvPr id="3" name="TextBox 2">
            <a:extLst>
              <a:ext uri="{FF2B5EF4-FFF2-40B4-BE49-F238E27FC236}">
                <a16:creationId xmlns:a16="http://schemas.microsoft.com/office/drawing/2014/main" id="{0EEDFC66-7FE4-489C-B4DA-E5814C747E21}"/>
              </a:ext>
            </a:extLst>
          </p:cNvPr>
          <p:cNvSpPr txBox="1"/>
          <p:nvPr/>
        </p:nvSpPr>
        <p:spPr>
          <a:xfrm>
            <a:off x="157018" y="1025236"/>
            <a:ext cx="3629891" cy="707886"/>
          </a:xfrm>
          <a:prstGeom prst="rect">
            <a:avLst/>
          </a:prstGeom>
          <a:noFill/>
        </p:spPr>
        <p:txBody>
          <a:bodyPr wrap="square" rtlCol="0">
            <a:spAutoFit/>
          </a:bodyPr>
          <a:lstStyle/>
          <a:p>
            <a:r>
              <a:rPr lang="en-US" sz="2000" b="1" dirty="0">
                <a:solidFill>
                  <a:srgbClr val="072D89"/>
                </a:solidFill>
                <a:latin typeface="Franklin Gothic Book" panose="020B0503020102020204" pitchFamily="34" charset="0"/>
              </a:rPr>
              <a:t>What is the typical course schedule for program courses? </a:t>
            </a:r>
            <a:endParaRPr lang="en-US" sz="2000" dirty="0">
              <a:solidFill>
                <a:srgbClr val="072D89"/>
              </a:solidFill>
              <a:latin typeface="Franklin Gothic Book" panose="020B0503020102020204" pitchFamily="34" charset="0"/>
            </a:endParaRPr>
          </a:p>
        </p:txBody>
      </p:sp>
      <p:sp>
        <p:nvSpPr>
          <p:cNvPr id="2" name="Rectangle 1">
            <a:extLst>
              <a:ext uri="{FF2B5EF4-FFF2-40B4-BE49-F238E27FC236}">
                <a16:creationId xmlns:a16="http://schemas.microsoft.com/office/drawing/2014/main" id="{17C2DAFF-9ED5-4DC0-898C-8A5173C3A70A}"/>
              </a:ext>
              <a:ext uri="{C183D7F6-B498-43B3-948B-1728B52AA6E4}">
                <adec:decorative xmlns:adec="http://schemas.microsoft.com/office/drawing/2017/decorative" val="1"/>
              </a:ext>
            </a:extLst>
          </p:cNvPr>
          <p:cNvSpPr/>
          <p:nvPr/>
        </p:nvSpPr>
        <p:spPr>
          <a:xfrm>
            <a:off x="0" y="0"/>
            <a:ext cx="12192000" cy="849745"/>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Franklin Gothic Book" panose="020B0503020102020204" pitchFamily="34" charset="0"/>
              </a:rPr>
              <a:t>Frequently Asked Questions (Last One!) …</a:t>
            </a:r>
          </a:p>
        </p:txBody>
      </p:sp>
      <p:sp>
        <p:nvSpPr>
          <p:cNvPr id="8" name="Title 7" hidden="1">
            <a:extLst>
              <a:ext uri="{FF2B5EF4-FFF2-40B4-BE49-F238E27FC236}">
                <a16:creationId xmlns:a16="http://schemas.microsoft.com/office/drawing/2014/main" id="{CF435993-FC78-4452-9B5C-44A529152372}"/>
              </a:ext>
            </a:extLst>
          </p:cNvPr>
          <p:cNvSpPr>
            <a:spLocks noGrp="1"/>
          </p:cNvSpPr>
          <p:nvPr>
            <p:ph type="title"/>
          </p:nvPr>
        </p:nvSpPr>
        <p:spPr/>
        <p:txBody>
          <a:bodyPr/>
          <a:lstStyle/>
          <a:p>
            <a:r>
              <a:rPr lang="en-US" dirty="0"/>
              <a:t>Frequently Asked Questions (Last One!) …</a:t>
            </a:r>
          </a:p>
        </p:txBody>
      </p:sp>
      <p:pic>
        <p:nvPicPr>
          <p:cNvPr id="10" name="FAQ7" descr="Click here to listen to audio button">
            <a:hlinkClick r:id="" action="ppaction://media"/>
            <a:extLst>
              <a:ext uri="{FF2B5EF4-FFF2-40B4-BE49-F238E27FC236}">
                <a16:creationId xmlns:a16="http://schemas.microsoft.com/office/drawing/2014/main" id="{8461D5E5-3651-4B4F-B48B-20D38EBF2AE8}"/>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5">
            <a:extLst>
              <a:ext uri="{28A0092B-C50C-407E-A947-70E740481C1C}">
                <a14:useLocalDpi xmlns:a14="http://schemas.microsoft.com/office/drawing/2010/main" val="0"/>
              </a:ext>
            </a:extLst>
          </a:blip>
          <a:stretch>
            <a:fillRect/>
          </a:stretch>
        </p:blipFill>
        <p:spPr>
          <a:xfrm>
            <a:off x="619911" y="5371613"/>
            <a:ext cx="2646904" cy="909873"/>
          </a:xfrm>
        </p:spPr>
      </p:pic>
    </p:spTree>
    <p:custDataLst>
      <p:tags r:id="rId1"/>
    </p:custDataLst>
    <p:extLst>
      <p:ext uri="{BB962C8B-B14F-4D97-AF65-F5344CB8AC3E}">
        <p14:creationId xmlns:p14="http://schemas.microsoft.com/office/powerpoint/2010/main" val="1872804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3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BD638B-7C56-4A20-9351-184C3933C81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8464" y="5803721"/>
            <a:ext cx="2625212" cy="875813"/>
          </a:xfrm>
          <a:prstGeom prst="rect">
            <a:avLst/>
          </a:prstGeom>
        </p:spPr>
      </p:pic>
      <p:sp>
        <p:nvSpPr>
          <p:cNvPr id="4" name="Rectangle 3">
            <a:extLst>
              <a:ext uri="{FF2B5EF4-FFF2-40B4-BE49-F238E27FC236}">
                <a16:creationId xmlns:a16="http://schemas.microsoft.com/office/drawing/2014/main" id="{B2D51E01-A079-4FFB-A10E-C63769464509}"/>
              </a:ext>
              <a:ext uri="{C183D7F6-B498-43B3-948B-1728B52AA6E4}">
                <adec:decorative xmlns:adec="http://schemas.microsoft.com/office/drawing/2017/decorative" val="1"/>
              </a:ext>
            </a:extLst>
          </p:cNvPr>
          <p:cNvSpPr/>
          <p:nvPr/>
        </p:nvSpPr>
        <p:spPr>
          <a:xfrm>
            <a:off x="678626" y="728788"/>
            <a:ext cx="4387174" cy="4698459"/>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84A3F5C-47A7-41DF-A9F9-C94A086641B6}"/>
              </a:ext>
            </a:extLst>
          </p:cNvPr>
          <p:cNvSpPr txBox="1"/>
          <p:nvPr/>
        </p:nvSpPr>
        <p:spPr>
          <a:xfrm>
            <a:off x="6169891" y="938970"/>
            <a:ext cx="5440219" cy="4278094"/>
          </a:xfrm>
          <a:prstGeom prst="rect">
            <a:avLst/>
          </a:prstGeom>
          <a:noFill/>
        </p:spPr>
        <p:txBody>
          <a:bodyPr wrap="square" rtlCol="0">
            <a:spAutoFit/>
          </a:bodyPr>
          <a:lstStyle/>
          <a:p>
            <a:pPr algn="ctr"/>
            <a:r>
              <a:rPr lang="en-US" sz="4000" b="1" dirty="0">
                <a:solidFill>
                  <a:srgbClr val="072D89"/>
                </a:solidFill>
                <a:latin typeface="Franklin Gothic Book" panose="020B0503020102020204" pitchFamily="34" charset="0"/>
              </a:rPr>
              <a:t>Additional Questions?  </a:t>
            </a:r>
          </a:p>
          <a:p>
            <a:endParaRPr lang="en-US" sz="3200" b="1" dirty="0">
              <a:solidFill>
                <a:srgbClr val="00859B"/>
              </a:solidFill>
              <a:latin typeface="Franklin Gothic Book" panose="020B0503020102020204" pitchFamily="34" charset="0"/>
            </a:endParaRPr>
          </a:p>
          <a:p>
            <a:pPr algn="ctr"/>
            <a:r>
              <a:rPr lang="en-US" sz="4000" b="1" dirty="0">
                <a:solidFill>
                  <a:srgbClr val="00859B"/>
                </a:solidFill>
                <a:latin typeface="Franklin Gothic Book" panose="020B0503020102020204" pitchFamily="34" charset="0"/>
              </a:rPr>
              <a:t>Don’t forget to review the program’s </a:t>
            </a:r>
          </a:p>
          <a:p>
            <a:pPr algn="ctr"/>
            <a:r>
              <a:rPr lang="en-US" sz="4000" b="1" i="1" u="sng" dirty="0">
                <a:solidFill>
                  <a:srgbClr val="00859B"/>
                </a:solidFill>
                <a:latin typeface="Franklin Gothic Book" panose="020B0503020102020204" pitchFamily="34" charset="0"/>
              </a:rPr>
              <a:t>technical standards</a:t>
            </a:r>
            <a:r>
              <a:rPr lang="en-US" sz="4000" b="1" dirty="0">
                <a:solidFill>
                  <a:srgbClr val="00859B"/>
                </a:solidFill>
                <a:latin typeface="Franklin Gothic Book" panose="020B0503020102020204" pitchFamily="34" charset="0"/>
              </a:rPr>
              <a:t> </a:t>
            </a:r>
          </a:p>
          <a:p>
            <a:pPr algn="ctr"/>
            <a:r>
              <a:rPr lang="en-US" sz="4000" b="1" dirty="0">
                <a:solidFill>
                  <a:srgbClr val="00859B"/>
                </a:solidFill>
                <a:latin typeface="Franklin Gothic Book" panose="020B0503020102020204" pitchFamily="34" charset="0"/>
              </a:rPr>
              <a:t>at the end of the MAR packet </a:t>
            </a:r>
          </a:p>
        </p:txBody>
      </p:sp>
      <p:pic>
        <p:nvPicPr>
          <p:cNvPr id="3" name="Graphic 2">
            <a:extLst>
              <a:ext uri="{FF2B5EF4-FFF2-40B4-BE49-F238E27FC236}">
                <a16:creationId xmlns:a16="http://schemas.microsoft.com/office/drawing/2014/main" id="{A866C90E-5E58-460A-8905-944F0B41E2C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2064" y="1237868"/>
            <a:ext cx="3680298" cy="3680298"/>
          </a:xfrm>
          <a:prstGeom prst="rect">
            <a:avLst/>
          </a:prstGeom>
        </p:spPr>
      </p:pic>
      <p:sp>
        <p:nvSpPr>
          <p:cNvPr id="7" name="Title 6" hidden="1">
            <a:extLst>
              <a:ext uri="{FF2B5EF4-FFF2-40B4-BE49-F238E27FC236}">
                <a16:creationId xmlns:a16="http://schemas.microsoft.com/office/drawing/2014/main" id="{D8F409A4-4928-4EEB-A622-A10FE29385E2}"/>
              </a:ext>
            </a:extLst>
          </p:cNvPr>
          <p:cNvSpPr>
            <a:spLocks noGrp="1"/>
          </p:cNvSpPr>
          <p:nvPr>
            <p:ph type="title"/>
          </p:nvPr>
        </p:nvSpPr>
        <p:spPr/>
        <p:txBody>
          <a:bodyPr/>
          <a:lstStyle/>
          <a:p>
            <a:r>
              <a:rPr lang="en-US" dirty="0"/>
              <a:t>Additional Questions?</a:t>
            </a:r>
          </a:p>
        </p:txBody>
      </p:sp>
      <p:pic>
        <p:nvPicPr>
          <p:cNvPr id="2" name="RTOHO24" descr="Click here to listen to audio button">
            <a:hlinkClick r:id="" action="ppaction://media"/>
            <a:extLst>
              <a:ext uri="{FF2B5EF4-FFF2-40B4-BE49-F238E27FC236}">
                <a16:creationId xmlns:a16="http://schemas.microsoft.com/office/drawing/2014/main" id="{21827AF5-A5F6-49ED-8486-CA97CC806069}"/>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9">
            <a:extLst>
              <a:ext uri="{28A0092B-C50C-407E-A947-70E740481C1C}">
                <a14:useLocalDpi xmlns:a14="http://schemas.microsoft.com/office/drawing/2010/main" val="0"/>
              </a:ext>
            </a:extLst>
          </a:blip>
          <a:stretch>
            <a:fillRect/>
          </a:stretch>
        </p:blipFill>
        <p:spPr>
          <a:xfrm>
            <a:off x="5471065" y="5549537"/>
            <a:ext cx="2917541" cy="1002905"/>
          </a:xfrm>
        </p:spPr>
      </p:pic>
    </p:spTree>
    <p:custDataLst>
      <p:tags r:id="rId1"/>
    </p:custDataLst>
    <p:extLst>
      <p:ext uri="{BB962C8B-B14F-4D97-AF65-F5344CB8AC3E}">
        <p14:creationId xmlns:p14="http://schemas.microsoft.com/office/powerpoint/2010/main" val="2465276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CF01A2B-3B7B-4CCF-88BE-BC3BB519CCC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8464" y="5803721"/>
            <a:ext cx="2625212" cy="875813"/>
          </a:xfrm>
          <a:prstGeom prst="rect">
            <a:avLst/>
          </a:prstGeom>
        </p:spPr>
      </p:pic>
      <p:sp>
        <p:nvSpPr>
          <p:cNvPr id="11" name="Oval 10">
            <a:extLst>
              <a:ext uri="{FF2B5EF4-FFF2-40B4-BE49-F238E27FC236}">
                <a16:creationId xmlns:a16="http://schemas.microsoft.com/office/drawing/2014/main" id="{CAD13E53-51C1-4D46-940C-B876117B2941}"/>
              </a:ext>
              <a:ext uri="{C183D7F6-B498-43B3-948B-1728B52AA6E4}">
                <adec:decorative xmlns:adec="http://schemas.microsoft.com/office/drawing/2017/decorative" val="1"/>
              </a:ext>
            </a:extLst>
          </p:cNvPr>
          <p:cNvSpPr/>
          <p:nvPr/>
        </p:nvSpPr>
        <p:spPr>
          <a:xfrm>
            <a:off x="1883292" y="2216727"/>
            <a:ext cx="1339736" cy="1316181"/>
          </a:xfrm>
          <a:prstGeom prst="ellipse">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F87B55F-DCDF-4763-A0B9-BBA87BF9F3E4}"/>
              </a:ext>
              <a:ext uri="{C183D7F6-B498-43B3-948B-1728B52AA6E4}">
                <adec:decorative xmlns:adec="http://schemas.microsoft.com/office/drawing/2017/decorative" val="1"/>
              </a:ext>
            </a:extLst>
          </p:cNvPr>
          <p:cNvSpPr/>
          <p:nvPr/>
        </p:nvSpPr>
        <p:spPr>
          <a:xfrm>
            <a:off x="5426132" y="2216726"/>
            <a:ext cx="1339736" cy="1316181"/>
          </a:xfrm>
          <a:prstGeom prst="ellipse">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F55A3AF-F3DA-4F4F-9334-546240C64470}"/>
              </a:ext>
              <a:ext uri="{C183D7F6-B498-43B3-948B-1728B52AA6E4}">
                <adec:decorative xmlns:adec="http://schemas.microsoft.com/office/drawing/2017/decorative" val="1"/>
              </a:ext>
            </a:extLst>
          </p:cNvPr>
          <p:cNvSpPr/>
          <p:nvPr/>
        </p:nvSpPr>
        <p:spPr>
          <a:xfrm>
            <a:off x="8963659" y="2216725"/>
            <a:ext cx="1339736" cy="1316181"/>
          </a:xfrm>
          <a:prstGeom prst="ellipse">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E73AFAB-7774-400A-9FA2-8A70486B7531}"/>
              </a:ext>
            </a:extLst>
          </p:cNvPr>
          <p:cNvSpPr txBox="1"/>
          <p:nvPr/>
        </p:nvSpPr>
        <p:spPr>
          <a:xfrm>
            <a:off x="8289635" y="4696906"/>
            <a:ext cx="2687782" cy="646331"/>
          </a:xfrm>
          <a:prstGeom prst="rect">
            <a:avLst/>
          </a:prstGeom>
          <a:noFill/>
        </p:spPr>
        <p:txBody>
          <a:bodyPr wrap="square" rtlCol="0">
            <a:spAutoFit/>
          </a:bodyPr>
          <a:lstStyle/>
          <a:p>
            <a:pPr algn="ctr"/>
            <a:r>
              <a:rPr lang="en-US" dirty="0">
                <a:latin typeface="Franklin Gothic Book" panose="020B0503020102020204" pitchFamily="34" charset="0"/>
                <a:hlinkClick r:id="rId7"/>
              </a:rPr>
              <a:t>Forsyth Tech Respiratory Therapy Program </a:t>
            </a:r>
            <a:endParaRPr lang="en-US" dirty="0">
              <a:latin typeface="Franklin Gothic Book" panose="020B0503020102020204" pitchFamily="34" charset="0"/>
            </a:endParaRPr>
          </a:p>
        </p:txBody>
      </p:sp>
      <p:sp>
        <p:nvSpPr>
          <p:cNvPr id="16" name="Rectangle 15">
            <a:extLst>
              <a:ext uri="{FF2B5EF4-FFF2-40B4-BE49-F238E27FC236}">
                <a16:creationId xmlns:a16="http://schemas.microsoft.com/office/drawing/2014/main" id="{035972C1-F5D8-4C2F-B4DD-5BE031418A9E}"/>
              </a:ext>
            </a:extLst>
          </p:cNvPr>
          <p:cNvSpPr/>
          <p:nvPr/>
        </p:nvSpPr>
        <p:spPr>
          <a:xfrm>
            <a:off x="8680477" y="3733796"/>
            <a:ext cx="1906099" cy="707886"/>
          </a:xfrm>
          <a:prstGeom prst="rect">
            <a:avLst/>
          </a:prstGeom>
        </p:spPr>
        <p:txBody>
          <a:bodyPr wrap="none">
            <a:spAutoFit/>
          </a:bodyPr>
          <a:lstStyle/>
          <a:p>
            <a:r>
              <a:rPr lang="en-US" sz="4000" dirty="0">
                <a:solidFill>
                  <a:srgbClr val="00859B"/>
                </a:solidFill>
                <a:latin typeface="Franklin Gothic Book" panose="020B0503020102020204" pitchFamily="34" charset="0"/>
              </a:rPr>
              <a:t>Website</a:t>
            </a:r>
            <a:endParaRPr lang="en-US" sz="4000" dirty="0"/>
          </a:p>
        </p:txBody>
      </p:sp>
      <p:pic>
        <p:nvPicPr>
          <p:cNvPr id="8" name="Graphic 7">
            <a:extLst>
              <a:ext uri="{FF2B5EF4-FFF2-40B4-BE49-F238E27FC236}">
                <a16:creationId xmlns:a16="http://schemas.microsoft.com/office/drawing/2014/main" id="{39BFDFA5-FADF-4A41-8914-D5126832B20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76327" y="2417615"/>
            <a:ext cx="914400" cy="914400"/>
          </a:xfrm>
          <a:prstGeom prst="rect">
            <a:avLst/>
          </a:prstGeom>
        </p:spPr>
      </p:pic>
      <p:sp>
        <p:nvSpPr>
          <p:cNvPr id="10" name="Rectangle 9">
            <a:extLst>
              <a:ext uri="{FF2B5EF4-FFF2-40B4-BE49-F238E27FC236}">
                <a16:creationId xmlns:a16="http://schemas.microsoft.com/office/drawing/2014/main" id="{61B8116D-6BAB-436B-9D8F-47E3207FC02F}"/>
              </a:ext>
              <a:ext uri="{C183D7F6-B498-43B3-948B-1728B52AA6E4}">
                <adec:decorative xmlns:adec="http://schemas.microsoft.com/office/drawing/2017/decorative" val="1"/>
              </a:ext>
            </a:extLst>
          </p:cNvPr>
          <p:cNvSpPr/>
          <p:nvPr/>
        </p:nvSpPr>
        <p:spPr>
          <a:xfrm flipH="1">
            <a:off x="7841904" y="1805709"/>
            <a:ext cx="45719" cy="3537528"/>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15B7A56-56A0-4C68-B8A4-6CD9D96BFE8D}"/>
              </a:ext>
            </a:extLst>
          </p:cNvPr>
          <p:cNvSpPr txBox="1"/>
          <p:nvPr/>
        </p:nvSpPr>
        <p:spPr>
          <a:xfrm>
            <a:off x="5264496" y="4642576"/>
            <a:ext cx="1663007" cy="369332"/>
          </a:xfrm>
          <a:prstGeom prst="rect">
            <a:avLst/>
          </a:prstGeom>
          <a:noFill/>
        </p:spPr>
        <p:txBody>
          <a:bodyPr wrap="square" rtlCol="0">
            <a:spAutoFit/>
          </a:bodyPr>
          <a:lstStyle/>
          <a:p>
            <a:r>
              <a:rPr lang="en-US" dirty="0">
                <a:latin typeface="Franklin Gothic Book" panose="020B0503020102020204" pitchFamily="34" charset="0"/>
              </a:rPr>
              <a:t>336.757.3288</a:t>
            </a:r>
          </a:p>
        </p:txBody>
      </p:sp>
      <p:sp>
        <p:nvSpPr>
          <p:cNvPr id="15" name="Rectangle 14">
            <a:extLst>
              <a:ext uri="{FF2B5EF4-FFF2-40B4-BE49-F238E27FC236}">
                <a16:creationId xmlns:a16="http://schemas.microsoft.com/office/drawing/2014/main" id="{A13972EE-EC35-4F04-B0C9-E04E7C84A64C}"/>
              </a:ext>
            </a:extLst>
          </p:cNvPr>
          <p:cNvSpPr/>
          <p:nvPr/>
        </p:nvSpPr>
        <p:spPr>
          <a:xfrm>
            <a:off x="5315979" y="3733799"/>
            <a:ext cx="1560042" cy="707886"/>
          </a:xfrm>
          <a:prstGeom prst="rect">
            <a:avLst/>
          </a:prstGeom>
        </p:spPr>
        <p:txBody>
          <a:bodyPr wrap="none">
            <a:spAutoFit/>
          </a:bodyPr>
          <a:lstStyle/>
          <a:p>
            <a:r>
              <a:rPr lang="en-US" sz="4000" dirty="0">
                <a:solidFill>
                  <a:srgbClr val="00859B"/>
                </a:solidFill>
                <a:latin typeface="Franklin Gothic Book" panose="020B0503020102020204" pitchFamily="34" charset="0"/>
              </a:rPr>
              <a:t>Phone</a:t>
            </a:r>
            <a:endParaRPr lang="en-US" sz="4000" dirty="0"/>
          </a:p>
        </p:txBody>
      </p:sp>
      <p:pic>
        <p:nvPicPr>
          <p:cNvPr id="6" name="Graphic 5">
            <a:extLst>
              <a:ext uri="{FF2B5EF4-FFF2-40B4-BE49-F238E27FC236}">
                <a16:creationId xmlns:a16="http://schemas.microsoft.com/office/drawing/2014/main" id="{B5EA7BFB-ACE0-48C0-AE7B-69EF7238F267}"/>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38800" y="2417617"/>
            <a:ext cx="914400" cy="914400"/>
          </a:xfrm>
          <a:prstGeom prst="rect">
            <a:avLst/>
          </a:prstGeom>
        </p:spPr>
      </p:pic>
      <p:sp>
        <p:nvSpPr>
          <p:cNvPr id="9" name="Rectangle 8">
            <a:extLst>
              <a:ext uri="{FF2B5EF4-FFF2-40B4-BE49-F238E27FC236}">
                <a16:creationId xmlns:a16="http://schemas.microsoft.com/office/drawing/2014/main" id="{5235CFF1-6682-4F3B-B38F-6B24BCFADCCB}"/>
              </a:ext>
              <a:ext uri="{C183D7F6-B498-43B3-948B-1728B52AA6E4}">
                <adec:decorative xmlns:adec="http://schemas.microsoft.com/office/drawing/2017/decorative" val="1"/>
              </a:ext>
            </a:extLst>
          </p:cNvPr>
          <p:cNvSpPr/>
          <p:nvPr/>
        </p:nvSpPr>
        <p:spPr>
          <a:xfrm>
            <a:off x="4304376" y="1805709"/>
            <a:ext cx="45720" cy="3537528"/>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D40F320-21E6-42CF-8F85-C0BA58A8A0DF}"/>
              </a:ext>
            </a:extLst>
          </p:cNvPr>
          <p:cNvSpPr txBox="1"/>
          <p:nvPr/>
        </p:nvSpPr>
        <p:spPr>
          <a:xfrm>
            <a:off x="1165051" y="4642576"/>
            <a:ext cx="2786842" cy="369332"/>
          </a:xfrm>
          <a:prstGeom prst="rect">
            <a:avLst/>
          </a:prstGeom>
          <a:noFill/>
        </p:spPr>
        <p:txBody>
          <a:bodyPr wrap="square" rtlCol="0">
            <a:spAutoFit/>
          </a:bodyPr>
          <a:lstStyle/>
          <a:p>
            <a:r>
              <a:rPr lang="en-US" dirty="0">
                <a:latin typeface="Franklin Gothic Book" panose="020B0503020102020204" pitchFamily="34" charset="0"/>
                <a:hlinkClick r:id="rId12"/>
              </a:rPr>
              <a:t>jsherman@forsythtech.edu</a:t>
            </a:r>
            <a:r>
              <a:rPr lang="en-US" dirty="0">
                <a:latin typeface="Franklin Gothic Book" panose="020B0503020102020204" pitchFamily="34" charset="0"/>
              </a:rPr>
              <a:t> </a:t>
            </a:r>
          </a:p>
        </p:txBody>
      </p:sp>
      <p:sp>
        <p:nvSpPr>
          <p:cNvPr id="14" name="TextBox 13">
            <a:extLst>
              <a:ext uri="{FF2B5EF4-FFF2-40B4-BE49-F238E27FC236}">
                <a16:creationId xmlns:a16="http://schemas.microsoft.com/office/drawing/2014/main" id="{F4F2126F-2BF4-4F04-BEAD-060E8A757841}"/>
              </a:ext>
            </a:extLst>
          </p:cNvPr>
          <p:cNvSpPr txBox="1"/>
          <p:nvPr/>
        </p:nvSpPr>
        <p:spPr>
          <a:xfrm>
            <a:off x="1472969" y="3733799"/>
            <a:ext cx="2171007" cy="707886"/>
          </a:xfrm>
          <a:prstGeom prst="rect">
            <a:avLst/>
          </a:prstGeom>
          <a:noFill/>
        </p:spPr>
        <p:txBody>
          <a:bodyPr wrap="square" rtlCol="0">
            <a:spAutoFit/>
          </a:bodyPr>
          <a:lstStyle/>
          <a:p>
            <a:pPr algn="ctr"/>
            <a:r>
              <a:rPr lang="en-US" sz="4000" dirty="0">
                <a:solidFill>
                  <a:srgbClr val="00859B"/>
                </a:solidFill>
                <a:latin typeface="Franklin Gothic Book" panose="020B0503020102020204" pitchFamily="34" charset="0"/>
              </a:rPr>
              <a:t>Email</a:t>
            </a:r>
          </a:p>
        </p:txBody>
      </p:sp>
      <p:pic>
        <p:nvPicPr>
          <p:cNvPr id="4" name="Graphic 3">
            <a:extLst>
              <a:ext uri="{FF2B5EF4-FFF2-40B4-BE49-F238E27FC236}">
                <a16:creationId xmlns:a16="http://schemas.microsoft.com/office/drawing/2014/main" id="{0E42DB40-FE9B-45F5-AF7A-B40DF376B34D}"/>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01273" y="2417618"/>
            <a:ext cx="914400" cy="914400"/>
          </a:xfrm>
          <a:prstGeom prst="rect">
            <a:avLst/>
          </a:prstGeom>
        </p:spPr>
      </p:pic>
      <p:sp>
        <p:nvSpPr>
          <p:cNvPr id="2" name="TextBox 1">
            <a:extLst>
              <a:ext uri="{FF2B5EF4-FFF2-40B4-BE49-F238E27FC236}">
                <a16:creationId xmlns:a16="http://schemas.microsoft.com/office/drawing/2014/main" id="{CE3F05FE-7C5B-40D3-83F7-7E91B327C969}"/>
              </a:ext>
            </a:extLst>
          </p:cNvPr>
          <p:cNvSpPr txBox="1"/>
          <p:nvPr/>
        </p:nvSpPr>
        <p:spPr>
          <a:xfrm>
            <a:off x="3784369" y="643435"/>
            <a:ext cx="4623262" cy="707886"/>
          </a:xfrm>
          <a:prstGeom prst="rect">
            <a:avLst/>
          </a:prstGeom>
          <a:noFill/>
          <a:ln>
            <a:noFill/>
          </a:ln>
        </p:spPr>
        <p:txBody>
          <a:bodyPr wrap="square" rtlCol="0">
            <a:spAutoFit/>
          </a:bodyPr>
          <a:lstStyle/>
          <a:p>
            <a:r>
              <a:rPr lang="en-US" sz="4000" b="1" dirty="0">
                <a:solidFill>
                  <a:srgbClr val="00859B"/>
                </a:solidFill>
                <a:latin typeface="Franklin Gothic Book" panose="020B0503020102020204" pitchFamily="34" charset="0"/>
              </a:rPr>
              <a:t>Contact the Program </a:t>
            </a:r>
          </a:p>
        </p:txBody>
      </p:sp>
      <p:sp>
        <p:nvSpPr>
          <p:cNvPr id="21" name="Title 20" hidden="1">
            <a:extLst>
              <a:ext uri="{FF2B5EF4-FFF2-40B4-BE49-F238E27FC236}">
                <a16:creationId xmlns:a16="http://schemas.microsoft.com/office/drawing/2014/main" id="{A60EAB80-20A9-4A0A-AE8E-2A9E56BA57E0}"/>
              </a:ext>
            </a:extLst>
          </p:cNvPr>
          <p:cNvSpPr>
            <a:spLocks noGrp="1"/>
          </p:cNvSpPr>
          <p:nvPr>
            <p:ph type="title"/>
          </p:nvPr>
        </p:nvSpPr>
        <p:spPr/>
        <p:txBody>
          <a:bodyPr/>
          <a:lstStyle/>
          <a:p>
            <a:r>
              <a:rPr lang="en-US" dirty="0"/>
              <a:t>Contact the Program</a:t>
            </a:r>
          </a:p>
        </p:txBody>
      </p:sp>
      <p:pic>
        <p:nvPicPr>
          <p:cNvPr id="3" name="RTOHO25" descr="Click here to listen to audio button">
            <a:hlinkClick r:id="" action="ppaction://media"/>
            <a:extLst>
              <a:ext uri="{FF2B5EF4-FFF2-40B4-BE49-F238E27FC236}">
                <a16:creationId xmlns:a16="http://schemas.microsoft.com/office/drawing/2014/main" id="{560E71EF-E6FD-4426-9354-ABB230CBDB8E}"/>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15">
            <a:extLst>
              <a:ext uri="{28A0092B-C50C-407E-A947-70E740481C1C}">
                <a14:useLocalDpi xmlns:a14="http://schemas.microsoft.com/office/drawing/2010/main" val="0"/>
              </a:ext>
            </a:extLst>
          </a:blip>
          <a:stretch>
            <a:fillRect/>
          </a:stretch>
        </p:blipFill>
        <p:spPr>
          <a:xfrm>
            <a:off x="4822090" y="5825685"/>
            <a:ext cx="2547819" cy="875813"/>
          </a:xfrm>
        </p:spPr>
      </p:pic>
    </p:spTree>
    <p:custDataLst>
      <p:tags r:id="rId1"/>
    </p:custDataLst>
    <p:extLst>
      <p:ext uri="{BB962C8B-B14F-4D97-AF65-F5344CB8AC3E}">
        <p14:creationId xmlns:p14="http://schemas.microsoft.com/office/powerpoint/2010/main" val="2400807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2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29000"/>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76ED7D-EAC1-469A-9F4C-3D2482CB5DC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8464" y="5803721"/>
            <a:ext cx="2625212" cy="875813"/>
          </a:xfrm>
          <a:prstGeom prst="rect">
            <a:avLst/>
          </a:prstGeom>
        </p:spPr>
      </p:pic>
      <p:sp>
        <p:nvSpPr>
          <p:cNvPr id="2" name="TextBox 1">
            <a:extLst>
              <a:ext uri="{FF2B5EF4-FFF2-40B4-BE49-F238E27FC236}">
                <a16:creationId xmlns:a16="http://schemas.microsoft.com/office/drawing/2014/main" id="{6EF6E381-0B8B-4398-B2A1-BFB7587558EA}"/>
              </a:ext>
            </a:extLst>
          </p:cNvPr>
          <p:cNvSpPr txBox="1"/>
          <p:nvPr/>
        </p:nvSpPr>
        <p:spPr>
          <a:xfrm>
            <a:off x="2615380" y="738869"/>
            <a:ext cx="6961239" cy="4401205"/>
          </a:xfrm>
          <a:prstGeom prst="rect">
            <a:avLst/>
          </a:prstGeom>
          <a:solidFill>
            <a:srgbClr val="072D89"/>
          </a:solidFill>
        </p:spPr>
        <p:txBody>
          <a:bodyPr wrap="square" rtlCol="0">
            <a:spAutoFit/>
          </a:bodyPr>
          <a:lstStyle/>
          <a:p>
            <a:pPr algn="ctr"/>
            <a:r>
              <a:rPr lang="en-US" sz="4000" b="1" dirty="0">
                <a:solidFill>
                  <a:schemeClr val="bg1"/>
                </a:solidFill>
                <a:latin typeface="Franklin Gothic Book" panose="020B0503020102020204" pitchFamily="34" charset="0"/>
              </a:rPr>
              <a:t>LAST STEP!  Please click </a:t>
            </a:r>
            <a:r>
              <a:rPr lang="en-US" sz="4000" b="1" dirty="0">
                <a:solidFill>
                  <a:schemeClr val="bg1"/>
                </a:solidFill>
                <a:latin typeface="Franklin Gothic Book" panose="020B0503020102020204" pitchFamily="34" charset="0"/>
                <a:hlinkClick r:id="rId8">
                  <a:extLst>
                    <a:ext uri="{A12FA001-AC4F-418D-AE19-62706E023703}">
                      <ahyp:hlinkClr xmlns:ahyp="http://schemas.microsoft.com/office/drawing/2018/hyperlinkcolor" val="tx"/>
                    </a:ext>
                  </a:extLst>
                </a:hlinkClick>
              </a:rPr>
              <a:t>HERE</a:t>
            </a:r>
            <a:r>
              <a:rPr lang="en-US" sz="4000" b="1" dirty="0">
                <a:solidFill>
                  <a:schemeClr val="bg1"/>
                </a:solidFill>
                <a:latin typeface="Franklin Gothic Book" panose="020B0503020102020204" pitchFamily="34" charset="0"/>
              </a:rPr>
              <a:t> to access the Online Orientation Confirmation Form </a:t>
            </a:r>
          </a:p>
          <a:p>
            <a:pPr algn="ctr"/>
            <a:endParaRPr lang="en-US" sz="4000" b="1" dirty="0">
              <a:solidFill>
                <a:schemeClr val="bg1"/>
              </a:solidFill>
              <a:latin typeface="Franklin Gothic Book" panose="020B0503020102020204" pitchFamily="34" charset="0"/>
            </a:endParaRPr>
          </a:p>
          <a:p>
            <a:pPr algn="ctr"/>
            <a:r>
              <a:rPr lang="en-US" sz="4000" b="1" dirty="0">
                <a:solidFill>
                  <a:schemeClr val="bg1"/>
                </a:solidFill>
                <a:latin typeface="Franklin Gothic Book" panose="020B0503020102020204" pitchFamily="34" charset="0"/>
              </a:rPr>
              <a:t>You </a:t>
            </a:r>
            <a:r>
              <a:rPr lang="en-US" sz="4000" b="1" i="1" dirty="0">
                <a:solidFill>
                  <a:schemeClr val="bg1"/>
                </a:solidFill>
                <a:latin typeface="Franklin Gothic Book" panose="020B0503020102020204" pitchFamily="34" charset="0"/>
              </a:rPr>
              <a:t>MUST</a:t>
            </a:r>
            <a:r>
              <a:rPr lang="en-US" sz="4000" b="1" dirty="0">
                <a:solidFill>
                  <a:schemeClr val="bg1"/>
                </a:solidFill>
                <a:latin typeface="Franklin Gothic Book" panose="020B0503020102020204" pitchFamily="34" charset="0"/>
              </a:rPr>
              <a:t> complete this step, in order to receive credit for viewing this presentation! </a:t>
            </a:r>
          </a:p>
        </p:txBody>
      </p:sp>
      <p:sp>
        <p:nvSpPr>
          <p:cNvPr id="4" name="Title 3" hidden="1">
            <a:extLst>
              <a:ext uri="{FF2B5EF4-FFF2-40B4-BE49-F238E27FC236}">
                <a16:creationId xmlns:a16="http://schemas.microsoft.com/office/drawing/2014/main" id="{86120D23-1609-443C-928B-A8E5F7FAD750}"/>
              </a:ext>
            </a:extLst>
          </p:cNvPr>
          <p:cNvSpPr>
            <a:spLocks noGrp="1"/>
          </p:cNvSpPr>
          <p:nvPr>
            <p:ph type="title"/>
          </p:nvPr>
        </p:nvSpPr>
        <p:spPr/>
        <p:txBody>
          <a:bodyPr/>
          <a:lstStyle/>
          <a:p>
            <a:r>
              <a:rPr lang="en-US" dirty="0"/>
              <a:t>Last Step! Complete the online confirmation form</a:t>
            </a:r>
          </a:p>
        </p:txBody>
      </p:sp>
      <p:pic>
        <p:nvPicPr>
          <p:cNvPr id="6" name="RTOHO26" descr="Click here to listen to audio button">
            <a:hlinkClick r:id="" action="ppaction://media"/>
            <a:extLst>
              <a:ext uri="{FF2B5EF4-FFF2-40B4-BE49-F238E27FC236}">
                <a16:creationId xmlns:a16="http://schemas.microsoft.com/office/drawing/2014/main" id="{8D38E82B-43A3-4990-A914-3B0F26078A81}"/>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9">
            <a:extLst>
              <a:ext uri="{28A0092B-C50C-407E-A947-70E740481C1C}">
                <a14:useLocalDpi xmlns:a14="http://schemas.microsoft.com/office/drawing/2010/main" val="0"/>
              </a:ext>
            </a:extLst>
          </a:blip>
          <a:stretch>
            <a:fillRect/>
          </a:stretch>
        </p:blipFill>
        <p:spPr>
          <a:xfrm>
            <a:off x="4689961" y="5712883"/>
            <a:ext cx="2812077" cy="966651"/>
          </a:xfrm>
        </p:spPr>
      </p:pic>
    </p:spTree>
    <p:custDataLst>
      <p:tags r:id="rId1"/>
    </p:custDataLst>
    <p:extLst>
      <p:ext uri="{BB962C8B-B14F-4D97-AF65-F5344CB8AC3E}">
        <p14:creationId xmlns:p14="http://schemas.microsoft.com/office/powerpoint/2010/main" val="23997669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7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EB34DE-60F3-406D-B77E-BFD34C00736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8464" y="5803721"/>
            <a:ext cx="2625212" cy="875813"/>
          </a:xfrm>
          <a:prstGeom prst="rect">
            <a:avLst/>
          </a:prstGeom>
        </p:spPr>
      </p:pic>
      <p:sp>
        <p:nvSpPr>
          <p:cNvPr id="6" name="Title 5" hidden="1">
            <a:extLst>
              <a:ext uri="{FF2B5EF4-FFF2-40B4-BE49-F238E27FC236}">
                <a16:creationId xmlns:a16="http://schemas.microsoft.com/office/drawing/2014/main" id="{4715863A-9840-490D-A0B6-62D2F1249AB4}"/>
              </a:ext>
            </a:extLst>
          </p:cNvPr>
          <p:cNvSpPr>
            <a:spLocks noGrp="1"/>
          </p:cNvSpPr>
          <p:nvPr>
            <p:ph type="title"/>
          </p:nvPr>
        </p:nvSpPr>
        <p:spPr/>
        <p:txBody>
          <a:bodyPr/>
          <a:lstStyle/>
          <a:p>
            <a:r>
              <a:rPr lang="en-US" dirty="0"/>
              <a:t>Thank you!</a:t>
            </a:r>
          </a:p>
        </p:txBody>
      </p:sp>
      <p:sp>
        <p:nvSpPr>
          <p:cNvPr id="3" name="TextBox 2">
            <a:extLst>
              <a:ext uri="{FF2B5EF4-FFF2-40B4-BE49-F238E27FC236}">
                <a16:creationId xmlns:a16="http://schemas.microsoft.com/office/drawing/2014/main" id="{976B042C-CC42-4990-834E-F0B15B6F7AD8}"/>
              </a:ext>
            </a:extLst>
          </p:cNvPr>
          <p:cNvSpPr txBox="1"/>
          <p:nvPr/>
        </p:nvSpPr>
        <p:spPr>
          <a:xfrm>
            <a:off x="6410633" y="889317"/>
            <a:ext cx="4050890" cy="2862322"/>
          </a:xfrm>
          <a:prstGeom prst="rect">
            <a:avLst/>
          </a:prstGeom>
          <a:noFill/>
          <a:ln w="28575">
            <a:solidFill>
              <a:srgbClr val="072D89"/>
            </a:solidFill>
          </a:ln>
        </p:spPr>
        <p:txBody>
          <a:bodyPr wrap="square" rtlCol="0">
            <a:spAutoFit/>
          </a:bodyPr>
          <a:lstStyle/>
          <a:p>
            <a:pPr algn="ctr"/>
            <a:r>
              <a:rPr lang="en-US" sz="6000" b="1" dirty="0">
                <a:solidFill>
                  <a:srgbClr val="00859B"/>
                </a:solidFill>
                <a:latin typeface="Franklin Gothic Book" panose="020B0503020102020204" pitchFamily="34" charset="0"/>
              </a:rPr>
              <a:t>THANK </a:t>
            </a:r>
          </a:p>
          <a:p>
            <a:pPr algn="ctr"/>
            <a:r>
              <a:rPr lang="en-US" sz="6000" b="1" dirty="0">
                <a:solidFill>
                  <a:srgbClr val="00859B"/>
                </a:solidFill>
                <a:latin typeface="Franklin Gothic Book" panose="020B0503020102020204" pitchFamily="34" charset="0"/>
              </a:rPr>
              <a:t>YOU FOR LISTENING!</a:t>
            </a:r>
            <a:endParaRPr lang="en-US" sz="6000" b="1" dirty="0">
              <a:solidFill>
                <a:srgbClr val="072D89"/>
              </a:solidFill>
              <a:latin typeface="Franklin Gothic Book" panose="020B0503020102020204" pitchFamily="34" charset="0"/>
            </a:endParaRPr>
          </a:p>
        </p:txBody>
      </p:sp>
      <p:pic>
        <p:nvPicPr>
          <p:cNvPr id="2" name="RTOHO27" descr="Click here to listen to audio button">
            <a:hlinkClick r:id="" action="ppaction://media"/>
            <a:extLst>
              <a:ext uri="{FF2B5EF4-FFF2-40B4-BE49-F238E27FC236}">
                <a16:creationId xmlns:a16="http://schemas.microsoft.com/office/drawing/2014/main" id="{756990CB-161E-46FE-B805-C1155D55EF08}"/>
              </a:ext>
            </a:extLst>
          </p:cNvPr>
          <p:cNvPicPr>
            <a:picLocks noGrp="1" noChangeAspect="1"/>
          </p:cNvPicPr>
          <p:nvPr>
            <p:ph idx="1"/>
            <a:audi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tretch>
            <a:fillRect/>
          </a:stretch>
        </p:blipFill>
        <p:spPr>
          <a:xfrm>
            <a:off x="5754851" y="5238328"/>
            <a:ext cx="2547820" cy="875813"/>
          </a:xfrm>
        </p:spPr>
      </p:pic>
    </p:spTree>
    <p:custDataLst>
      <p:tags r:id="rId1"/>
    </p:custDataLst>
    <p:extLst>
      <p:ext uri="{BB962C8B-B14F-4D97-AF65-F5344CB8AC3E}">
        <p14:creationId xmlns:p14="http://schemas.microsoft.com/office/powerpoint/2010/main" val="3564080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58000"/>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13022B-CBCE-430F-9A27-FDFFB1E23EE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8464" y="5843050"/>
            <a:ext cx="2625212" cy="875813"/>
          </a:xfrm>
          <a:prstGeom prst="rect">
            <a:avLst/>
          </a:prstGeom>
        </p:spPr>
      </p:pic>
      <p:sp>
        <p:nvSpPr>
          <p:cNvPr id="7" name="Rectangle 6">
            <a:extLst>
              <a:ext uri="{FF2B5EF4-FFF2-40B4-BE49-F238E27FC236}">
                <a16:creationId xmlns:a16="http://schemas.microsoft.com/office/drawing/2014/main" id="{2C4051AC-5854-42C3-B0CB-89B6CE45B2DF}"/>
              </a:ext>
              <a:ext uri="{C183D7F6-B498-43B3-948B-1728B52AA6E4}">
                <adec:decorative xmlns:adec="http://schemas.microsoft.com/office/drawing/2017/decorative" val="1"/>
              </a:ext>
            </a:extLst>
          </p:cNvPr>
          <p:cNvSpPr/>
          <p:nvPr/>
        </p:nvSpPr>
        <p:spPr>
          <a:xfrm>
            <a:off x="0" y="0"/>
            <a:ext cx="12192000" cy="1995948"/>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mage of three healthcare providers looking over what appears to be a patient medical record.">
            <a:extLst>
              <a:ext uri="{FF2B5EF4-FFF2-40B4-BE49-F238E27FC236}">
                <a16:creationId xmlns:a16="http://schemas.microsoft.com/office/drawing/2014/main" id="{8FE7DD03-94D0-473E-863A-168540ECBEDF}"/>
              </a:ext>
            </a:extLst>
          </p:cNvPr>
          <p:cNvPicPr>
            <a:picLocks noChangeAspect="1"/>
          </p:cNvPicPr>
          <p:nvPr>
            <p:custDataLst>
              <p:tags r:id="rId2"/>
            </p:custDataLst>
          </p:nvPr>
        </p:nvPicPr>
        <p:blipFill>
          <a:blip r:embed="rId9" cstate="print">
            <a:extLst>
              <a:ext uri="{BEBA8EAE-BF5A-486C-A8C5-ECC9F3942E4B}">
                <a14:imgProps xmlns:a14="http://schemas.microsoft.com/office/drawing/2010/main">
                  <a14:imgLayer r:embed="rId10">
                    <a14:imgEffect>
                      <a14:sharpenSoften amount="64000"/>
                    </a14:imgEffect>
                    <a14:imgEffect>
                      <a14:colorTemperature colorTemp="5514"/>
                    </a14:imgEffect>
                    <a14:imgEffect>
                      <a14:saturation sat="250000"/>
                    </a14:imgEffect>
                  </a14:imgLayer>
                </a14:imgProps>
              </a:ext>
              <a:ext uri="{28A0092B-C50C-407E-A947-70E740481C1C}">
                <a14:useLocalDpi xmlns:a14="http://schemas.microsoft.com/office/drawing/2010/main" val="0"/>
              </a:ext>
            </a:extLst>
          </a:blip>
          <a:stretch>
            <a:fillRect/>
          </a:stretch>
        </p:blipFill>
        <p:spPr>
          <a:xfrm>
            <a:off x="6266684" y="3777661"/>
            <a:ext cx="4142141" cy="1689754"/>
          </a:xfrm>
          <a:prstGeom prst="rect">
            <a:avLst/>
          </a:prstGeom>
          <a:effectLst>
            <a:softEdge rad="63500"/>
          </a:effectLst>
        </p:spPr>
      </p:pic>
      <p:sp>
        <p:nvSpPr>
          <p:cNvPr id="9" name="TextBox 8">
            <a:extLst>
              <a:ext uri="{FF2B5EF4-FFF2-40B4-BE49-F238E27FC236}">
                <a16:creationId xmlns:a16="http://schemas.microsoft.com/office/drawing/2014/main" id="{ADDF0BB3-65AD-469E-ACE2-60D506F666B6}"/>
              </a:ext>
            </a:extLst>
          </p:cNvPr>
          <p:cNvSpPr txBox="1"/>
          <p:nvPr/>
        </p:nvSpPr>
        <p:spPr>
          <a:xfrm>
            <a:off x="5034116" y="2546555"/>
            <a:ext cx="6607278" cy="1231106"/>
          </a:xfrm>
          <a:prstGeom prst="rect">
            <a:avLst/>
          </a:prstGeom>
          <a:noFill/>
        </p:spPr>
        <p:txBody>
          <a:bodyPr wrap="square" rtlCol="0">
            <a:spAutoFit/>
          </a:bodyPr>
          <a:lstStyle/>
          <a:p>
            <a:r>
              <a:rPr lang="en-US" sz="2800" dirty="0">
                <a:solidFill>
                  <a:srgbClr val="00859B"/>
                </a:solidFill>
                <a:latin typeface="Franklin Gothic Book" panose="020B0503020102020204" pitchFamily="34" charset="0"/>
              </a:rPr>
              <a:t>RTs work to evaluate, treat, and care for patients with lung and heart disorders.</a:t>
            </a:r>
          </a:p>
          <a:p>
            <a:endParaRPr lang="en-US" dirty="0"/>
          </a:p>
        </p:txBody>
      </p:sp>
      <p:sp>
        <p:nvSpPr>
          <p:cNvPr id="8" name="TextBox 7">
            <a:extLst>
              <a:ext uri="{FF2B5EF4-FFF2-40B4-BE49-F238E27FC236}">
                <a16:creationId xmlns:a16="http://schemas.microsoft.com/office/drawing/2014/main" id="{9173BCBA-7050-47C0-8288-B110027164B0}"/>
              </a:ext>
            </a:extLst>
          </p:cNvPr>
          <p:cNvSpPr txBox="1"/>
          <p:nvPr/>
        </p:nvSpPr>
        <p:spPr>
          <a:xfrm>
            <a:off x="2571135" y="648929"/>
            <a:ext cx="7049729" cy="707886"/>
          </a:xfrm>
          <a:prstGeom prst="rect">
            <a:avLst/>
          </a:prstGeom>
          <a:noFill/>
        </p:spPr>
        <p:txBody>
          <a:bodyPr wrap="square" rtlCol="0">
            <a:spAutoFit/>
          </a:bodyPr>
          <a:lstStyle/>
          <a:p>
            <a:r>
              <a:rPr lang="en-US" sz="4000" dirty="0">
                <a:solidFill>
                  <a:schemeClr val="bg1"/>
                </a:solidFill>
                <a:latin typeface="Franklin Gothic Book" panose="020B0503020102020204" pitchFamily="34" charset="0"/>
              </a:rPr>
              <a:t>Respiratory Therapy:  Defined </a:t>
            </a:r>
          </a:p>
        </p:txBody>
      </p:sp>
      <p:sp>
        <p:nvSpPr>
          <p:cNvPr id="2" name="Title 1" hidden="1">
            <a:extLst>
              <a:ext uri="{FF2B5EF4-FFF2-40B4-BE49-F238E27FC236}">
                <a16:creationId xmlns:a16="http://schemas.microsoft.com/office/drawing/2014/main" id="{7A8953D5-419A-41F7-B28D-C5A00D30B7E1}"/>
              </a:ext>
            </a:extLst>
          </p:cNvPr>
          <p:cNvSpPr>
            <a:spLocks noGrp="1"/>
          </p:cNvSpPr>
          <p:nvPr>
            <p:ph type="title"/>
          </p:nvPr>
        </p:nvSpPr>
        <p:spPr/>
        <p:txBody>
          <a:bodyPr/>
          <a:lstStyle/>
          <a:p>
            <a:r>
              <a:rPr lang="en-US" dirty="0"/>
              <a:t>Respiratory Therapy: Defined</a:t>
            </a:r>
          </a:p>
        </p:txBody>
      </p:sp>
      <p:pic>
        <p:nvPicPr>
          <p:cNvPr id="3" name="RTOHO3" descr="Click here to listen to audio button">
            <a:hlinkClick r:id="" action="ppaction://media"/>
            <a:extLst>
              <a:ext uri="{FF2B5EF4-FFF2-40B4-BE49-F238E27FC236}">
                <a16:creationId xmlns:a16="http://schemas.microsoft.com/office/drawing/2014/main" id="{83FC85DC-04A1-44BB-9E31-0A1D5F021BD4}"/>
              </a:ext>
            </a:extLst>
          </p:cNvPr>
          <p:cNvPicPr>
            <a:picLocks noChangeAspect="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tretch>
            <a:fillRect/>
          </a:stretch>
        </p:blipFill>
        <p:spPr>
          <a:xfrm>
            <a:off x="4822328" y="5843050"/>
            <a:ext cx="2547341" cy="875648"/>
          </a:xfrm>
          <a:prstGeom prst="rect">
            <a:avLst/>
          </a:prstGeom>
        </p:spPr>
      </p:pic>
    </p:spTree>
    <p:custDataLst>
      <p:tags r:id="rId1"/>
    </p:custDataLst>
    <p:extLst>
      <p:ext uri="{BB962C8B-B14F-4D97-AF65-F5344CB8AC3E}">
        <p14:creationId xmlns:p14="http://schemas.microsoft.com/office/powerpoint/2010/main" val="36991893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9">
            <a:alphaModFix amt="13000"/>
            <a:lum/>
          </a:blip>
          <a:srcRect/>
          <a:stretch>
            <a:fillRect l="30000" r="-30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007B32-2E04-4CA5-BD76-432545634517}"/>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68464" y="5843050"/>
            <a:ext cx="2625212" cy="875813"/>
          </a:xfrm>
          <a:prstGeom prst="rect">
            <a:avLst/>
          </a:prstGeom>
        </p:spPr>
      </p:pic>
      <p:sp>
        <p:nvSpPr>
          <p:cNvPr id="3" name="Rectangle 2" descr="Blue rectangle background">
            <a:extLst>
              <a:ext uri="{FF2B5EF4-FFF2-40B4-BE49-F238E27FC236}">
                <a16:creationId xmlns:a16="http://schemas.microsoft.com/office/drawing/2014/main" id="{996C64A3-304C-4A41-B62E-D4257EA4C83E}"/>
              </a:ext>
            </a:extLst>
          </p:cNvPr>
          <p:cNvSpPr/>
          <p:nvPr/>
        </p:nvSpPr>
        <p:spPr>
          <a:xfrm>
            <a:off x="0" y="0"/>
            <a:ext cx="3814916" cy="6858000"/>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descr="Image of man in wheelchair with requiring a mechanical ventilator ">
            <a:extLst>
              <a:ext uri="{FF2B5EF4-FFF2-40B4-BE49-F238E27FC236}">
                <a16:creationId xmlns:a16="http://schemas.microsoft.com/office/drawing/2014/main" id="{7897CB3A-9BBC-4F72-81F0-D51B7F85EB84}"/>
              </a:ext>
            </a:extLst>
          </p:cNvPr>
          <p:cNvGraphicFramePr>
            <a:graphicFrameLocks noChangeAspect="1"/>
          </p:cNvGraphicFramePr>
          <p:nvPr>
            <p:custDataLst>
              <p:tags r:id="rId2"/>
            </p:custDataLst>
            <p:extLst>
              <p:ext uri="{D42A27DB-BD31-4B8C-83A1-F6EECF244321}">
                <p14:modId xmlns:p14="http://schemas.microsoft.com/office/powerpoint/2010/main" val="2083514109"/>
              </p:ext>
            </p:extLst>
          </p:nvPr>
        </p:nvGraphicFramePr>
        <p:xfrm>
          <a:off x="10098517" y="2416117"/>
          <a:ext cx="1787137" cy="2594231"/>
        </p:xfrm>
        <a:graphic>
          <a:graphicData uri="http://schemas.openxmlformats.org/presentationml/2006/ole">
            <mc:AlternateContent xmlns:mc="http://schemas.openxmlformats.org/markup-compatibility/2006">
              <mc:Choice xmlns:v="urn:schemas-microsoft-com:vml" Requires="v">
                <p:oleObj name="Photo Editor Photo" r:id="rId11" imgW="2638095" imgH="4019048" progId="">
                  <p:embed/>
                </p:oleObj>
              </mc:Choice>
              <mc:Fallback>
                <p:oleObj name="Photo Editor Photo" r:id="rId11" imgW="2638095" imgH="4019048" progId="">
                  <p:embed/>
                  <p:pic>
                    <p:nvPicPr>
                      <p:cNvPr id="7" name="Object 6" descr="Image of man in wheelchair with requiring a mechanical ventilator ">
                        <a:extLst>
                          <a:ext uri="{FF2B5EF4-FFF2-40B4-BE49-F238E27FC236}">
                            <a16:creationId xmlns:a16="http://schemas.microsoft.com/office/drawing/2014/main" id="{7897CB3A-9BBC-4F72-81F0-D51B7F85EB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98517" y="2416117"/>
                        <a:ext cx="1787137" cy="2594231"/>
                      </a:xfrm>
                      <a:prstGeom prst="rect">
                        <a:avLst/>
                      </a:prstGeom>
                      <a:noFill/>
                    </p:spPr>
                  </p:pic>
                </p:oleObj>
              </mc:Fallback>
            </mc:AlternateContent>
          </a:graphicData>
        </a:graphic>
      </p:graphicFrame>
      <p:pic>
        <p:nvPicPr>
          <p:cNvPr id="9" name="Picture 4" descr="Small baby being held by two adult-sized hands.">
            <a:extLst>
              <a:ext uri="{FF2B5EF4-FFF2-40B4-BE49-F238E27FC236}">
                <a16:creationId xmlns:a16="http://schemas.microsoft.com/office/drawing/2014/main" id="{1008F129-92FE-4554-AE5E-6C3D03746E1C}"/>
              </a:ext>
            </a:extLst>
          </p:cNvPr>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6948336" y="3177152"/>
            <a:ext cx="2857500" cy="2095500"/>
          </a:xfrm>
          <a:prstGeom prst="rect">
            <a:avLst/>
          </a:prstGeom>
          <a:ln>
            <a:no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ow to Tell if You Are at Risk for Heart Disease | Cardio Health">
            <a:extLst>
              <a:ext uri="{FF2B5EF4-FFF2-40B4-BE49-F238E27FC236}">
                <a16:creationId xmlns:a16="http://schemas.microsoft.com/office/drawing/2014/main" id="{0399F313-0CC1-411D-8B36-5749E0F4E7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95366" y="50056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octors struggle to tug hospital ICUs into the modern era">
            <a:extLst>
              <a:ext uri="{FF2B5EF4-FFF2-40B4-BE49-F238E27FC236}">
                <a16:creationId xmlns:a16="http://schemas.microsoft.com/office/drawing/2014/main" id="{EE888D66-F345-4D3C-9887-72C213B99E4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20565" y="298212"/>
            <a:ext cx="2607239" cy="260723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D529FA3A-E046-449F-B0FB-F6F7CD5D5AA5}"/>
              </a:ext>
            </a:extLst>
          </p:cNvPr>
          <p:cNvSpPr txBox="1">
            <a:spLocks/>
          </p:cNvSpPr>
          <p:nvPr>
            <p:custDataLst>
              <p:tags r:id="rId4"/>
            </p:custDataLst>
          </p:nvPr>
        </p:nvSpPr>
        <p:spPr>
          <a:xfrm>
            <a:off x="4063181" y="1372105"/>
            <a:ext cx="2475271" cy="4192953"/>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buClr>
                <a:schemeClr val="tx2"/>
              </a:buClr>
            </a:pPr>
            <a:r>
              <a:rPr lang="en-US" dirty="0">
                <a:solidFill>
                  <a:srgbClr val="072D89"/>
                </a:solidFill>
                <a:latin typeface="Franklin Gothic Book" panose="020B0503020102020204" pitchFamily="34" charset="0"/>
              </a:rPr>
              <a:t>Lung disease</a:t>
            </a:r>
          </a:p>
          <a:p>
            <a:pPr>
              <a:spcBef>
                <a:spcPct val="50000"/>
              </a:spcBef>
              <a:buClr>
                <a:schemeClr val="tx2"/>
              </a:buClr>
            </a:pPr>
            <a:r>
              <a:rPr lang="en-US" dirty="0">
                <a:solidFill>
                  <a:srgbClr val="072D89"/>
                </a:solidFill>
                <a:latin typeface="Franklin Gothic Book" panose="020B0503020102020204" pitchFamily="34" charset="0"/>
              </a:rPr>
              <a:t>Heart disease</a:t>
            </a:r>
          </a:p>
          <a:p>
            <a:pPr>
              <a:spcBef>
                <a:spcPct val="50000"/>
              </a:spcBef>
              <a:buClr>
                <a:schemeClr val="tx2"/>
              </a:buClr>
            </a:pPr>
            <a:r>
              <a:rPr lang="en-US" dirty="0">
                <a:solidFill>
                  <a:srgbClr val="072D89"/>
                </a:solidFill>
                <a:latin typeface="Franklin Gothic Book" panose="020B0503020102020204" pitchFamily="34" charset="0"/>
              </a:rPr>
              <a:t>Neuromuscular disorders</a:t>
            </a:r>
          </a:p>
          <a:p>
            <a:pPr>
              <a:spcBef>
                <a:spcPct val="50000"/>
              </a:spcBef>
              <a:buClr>
                <a:schemeClr val="tx2"/>
              </a:buClr>
            </a:pPr>
            <a:r>
              <a:rPr lang="en-US" dirty="0">
                <a:solidFill>
                  <a:srgbClr val="072D89"/>
                </a:solidFill>
                <a:latin typeface="Franklin Gothic Book" panose="020B0503020102020204" pitchFamily="34" charset="0"/>
              </a:rPr>
              <a:t>Trauma</a:t>
            </a:r>
          </a:p>
          <a:p>
            <a:pPr>
              <a:spcBef>
                <a:spcPct val="50000"/>
              </a:spcBef>
              <a:buClr>
                <a:schemeClr val="tx2"/>
              </a:buClr>
            </a:pPr>
            <a:r>
              <a:rPr lang="en-US" dirty="0">
                <a:solidFill>
                  <a:srgbClr val="072D89"/>
                </a:solidFill>
                <a:latin typeface="Franklin Gothic Book" panose="020B0503020102020204" pitchFamily="34" charset="0"/>
              </a:rPr>
              <a:t>Premature babies</a:t>
            </a:r>
          </a:p>
          <a:p>
            <a:pPr>
              <a:spcBef>
                <a:spcPct val="50000"/>
              </a:spcBef>
              <a:buClr>
                <a:schemeClr val="tx2"/>
              </a:buClr>
            </a:pPr>
            <a:r>
              <a:rPr lang="en-US" dirty="0">
                <a:solidFill>
                  <a:srgbClr val="072D89"/>
                </a:solidFill>
                <a:latin typeface="Franklin Gothic Book" panose="020B0503020102020204" pitchFamily="34" charset="0"/>
              </a:rPr>
              <a:t>Children</a:t>
            </a:r>
          </a:p>
          <a:p>
            <a:pPr>
              <a:spcBef>
                <a:spcPct val="50000"/>
              </a:spcBef>
              <a:buClr>
                <a:schemeClr val="tx2"/>
              </a:buClr>
            </a:pPr>
            <a:r>
              <a:rPr lang="en-US" dirty="0">
                <a:solidFill>
                  <a:srgbClr val="072D89"/>
                </a:solidFill>
                <a:latin typeface="Franklin Gothic Book" panose="020B0503020102020204" pitchFamily="34" charset="0"/>
              </a:rPr>
              <a:t>Adults</a:t>
            </a:r>
          </a:p>
          <a:p>
            <a:pPr>
              <a:spcBef>
                <a:spcPct val="50000"/>
              </a:spcBef>
              <a:buClr>
                <a:schemeClr val="tx2"/>
              </a:buClr>
            </a:pPr>
            <a:r>
              <a:rPr lang="en-US" dirty="0">
                <a:solidFill>
                  <a:srgbClr val="072D89"/>
                </a:solidFill>
                <a:latin typeface="Franklin Gothic Book" panose="020B0503020102020204" pitchFamily="34" charset="0"/>
              </a:rPr>
              <a:t>The elderly</a:t>
            </a:r>
          </a:p>
          <a:p>
            <a:pPr>
              <a:spcBef>
                <a:spcPct val="50000"/>
              </a:spcBef>
              <a:buClr>
                <a:schemeClr val="tx2"/>
              </a:buClr>
            </a:pPr>
            <a:r>
              <a:rPr lang="en-US" dirty="0">
                <a:solidFill>
                  <a:srgbClr val="072D89"/>
                </a:solidFill>
                <a:latin typeface="Franklin Gothic Book" panose="020B0503020102020204" pitchFamily="34" charset="0"/>
              </a:rPr>
              <a:t>… and more! </a:t>
            </a:r>
          </a:p>
        </p:txBody>
      </p:sp>
      <p:sp>
        <p:nvSpPr>
          <p:cNvPr id="5" name="TextBox 4">
            <a:extLst>
              <a:ext uri="{FF2B5EF4-FFF2-40B4-BE49-F238E27FC236}">
                <a16:creationId xmlns:a16="http://schemas.microsoft.com/office/drawing/2014/main" id="{5D617A02-E3E3-4A50-B838-757D2134CD48}"/>
              </a:ext>
            </a:extLst>
          </p:cNvPr>
          <p:cNvSpPr txBox="1"/>
          <p:nvPr/>
        </p:nvSpPr>
        <p:spPr>
          <a:xfrm>
            <a:off x="442452" y="2064774"/>
            <a:ext cx="3018503" cy="1938992"/>
          </a:xfrm>
          <a:prstGeom prst="rect">
            <a:avLst/>
          </a:prstGeom>
          <a:noFill/>
        </p:spPr>
        <p:txBody>
          <a:bodyPr wrap="square" rtlCol="0">
            <a:spAutoFit/>
          </a:bodyPr>
          <a:lstStyle/>
          <a:p>
            <a:pPr algn="ctr"/>
            <a:r>
              <a:rPr lang="en-US" sz="4000" dirty="0">
                <a:solidFill>
                  <a:schemeClr val="bg1"/>
                </a:solidFill>
                <a:latin typeface="Franklin Gothic Book" panose="020B0503020102020204" pitchFamily="34" charset="0"/>
              </a:rPr>
              <a:t>Respiratory Therapy:  Our Patients </a:t>
            </a:r>
          </a:p>
        </p:txBody>
      </p:sp>
      <p:sp>
        <p:nvSpPr>
          <p:cNvPr id="2" name="Title 1" hidden="1">
            <a:extLst>
              <a:ext uri="{FF2B5EF4-FFF2-40B4-BE49-F238E27FC236}">
                <a16:creationId xmlns:a16="http://schemas.microsoft.com/office/drawing/2014/main" id="{BABEEF31-921D-445B-983B-C17589E2CB07}"/>
              </a:ext>
            </a:extLst>
          </p:cNvPr>
          <p:cNvSpPr>
            <a:spLocks noGrp="1"/>
          </p:cNvSpPr>
          <p:nvPr>
            <p:ph type="title"/>
          </p:nvPr>
        </p:nvSpPr>
        <p:spPr/>
        <p:txBody>
          <a:bodyPr/>
          <a:lstStyle/>
          <a:p>
            <a:r>
              <a:rPr lang="en-US" dirty="0"/>
              <a:t>Respiratory Therapy: Our Patients</a:t>
            </a:r>
          </a:p>
        </p:txBody>
      </p:sp>
      <p:pic>
        <p:nvPicPr>
          <p:cNvPr id="8" name="RTOHO4">
            <a:hlinkClick r:id="" action="ppaction://media"/>
            <a:extLst>
              <a:ext uri="{FF2B5EF4-FFF2-40B4-BE49-F238E27FC236}">
                <a16:creationId xmlns:a16="http://schemas.microsoft.com/office/drawing/2014/main" id="{05D40530-0F52-4E0E-8418-B0221A07021E}"/>
              </a:ext>
              <a:ext uri="{C183D7F6-B498-43B3-948B-1728B52AA6E4}">
                <adec:decorative xmlns:adec="http://schemas.microsoft.com/office/drawing/2017/decorative" val="1"/>
              </a:ext>
            </a:extLst>
          </p:cNvPr>
          <p:cNvPicPr>
            <a:picLocks noChangeAspect="1"/>
          </p:cNvPicPr>
          <p:nvPr>
            <a:audioFile r:link="rId6"/>
            <p:extLst>
              <p:ext uri="{DAA4B4D4-6D71-4841-9C94-3DE7FCFB9230}">
                <p14:media xmlns:p14="http://schemas.microsoft.com/office/powerpoint/2010/main" r:embed="rId5"/>
              </p:ext>
            </p:extLst>
          </p:nvPr>
        </p:nvPicPr>
        <p:blipFill>
          <a:blip r:embed="rId16">
            <a:extLst>
              <a:ext uri="{28A0092B-C50C-407E-A947-70E740481C1C}">
                <a14:useLocalDpi xmlns:a14="http://schemas.microsoft.com/office/drawing/2010/main" val="0"/>
              </a:ext>
            </a:extLst>
          </a:blip>
          <a:stretch>
            <a:fillRect/>
          </a:stretch>
        </p:blipFill>
        <p:spPr>
          <a:xfrm>
            <a:off x="4702532" y="5722556"/>
            <a:ext cx="2435584" cy="837232"/>
          </a:xfrm>
          <a:prstGeom prst="rect">
            <a:avLst/>
          </a:prstGeom>
        </p:spPr>
      </p:pic>
    </p:spTree>
    <p:custDataLst>
      <p:tags r:id="rId1"/>
    </p:custDataLst>
    <p:extLst>
      <p:ext uri="{BB962C8B-B14F-4D97-AF65-F5344CB8AC3E}">
        <p14:creationId xmlns:p14="http://schemas.microsoft.com/office/powerpoint/2010/main" val="370437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3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13000"/>
            <a:lum/>
          </a:blip>
          <a:srcRect/>
          <a:stretch>
            <a:fillRect r="-68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C63C63-D5CA-4D4E-8B17-2FADFBB52F3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8464" y="5843050"/>
            <a:ext cx="2625212" cy="875813"/>
          </a:xfrm>
          <a:prstGeom prst="rect">
            <a:avLst/>
          </a:prstGeom>
        </p:spPr>
      </p:pic>
      <p:sp>
        <p:nvSpPr>
          <p:cNvPr id="4" name="Rectangle 3">
            <a:extLst>
              <a:ext uri="{FF2B5EF4-FFF2-40B4-BE49-F238E27FC236}">
                <a16:creationId xmlns:a16="http://schemas.microsoft.com/office/drawing/2014/main" id="{7C9F3DE8-A75D-45C9-82A0-88447B8CC05F}"/>
              </a:ext>
              <a:ext uri="{C183D7F6-B498-43B3-948B-1728B52AA6E4}">
                <adec:decorative xmlns:adec="http://schemas.microsoft.com/office/drawing/2017/decorative" val="1"/>
              </a:ext>
            </a:extLst>
          </p:cNvPr>
          <p:cNvSpPr/>
          <p:nvPr/>
        </p:nvSpPr>
        <p:spPr>
          <a:xfrm>
            <a:off x="0" y="0"/>
            <a:ext cx="3814916" cy="6858000"/>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6B512F-C326-4E34-BF35-9FB4B1E9E9C1}"/>
              </a:ext>
            </a:extLst>
          </p:cNvPr>
          <p:cNvSpPr txBox="1"/>
          <p:nvPr/>
        </p:nvSpPr>
        <p:spPr>
          <a:xfrm>
            <a:off x="4537171" y="4651018"/>
            <a:ext cx="7157884" cy="584775"/>
          </a:xfrm>
          <a:prstGeom prst="rect">
            <a:avLst/>
          </a:prstGeom>
          <a:noFill/>
        </p:spPr>
        <p:txBody>
          <a:bodyPr wrap="square" rtlCol="0">
            <a:spAutoFit/>
          </a:bodyPr>
          <a:lstStyle/>
          <a:p>
            <a:r>
              <a:rPr lang="en-US" sz="3200" b="1" dirty="0">
                <a:solidFill>
                  <a:srgbClr val="00859B"/>
                </a:solidFill>
                <a:latin typeface="Franklin Gothic Book" panose="020B0503020102020204" pitchFamily="34" charset="0"/>
                <a:hlinkClick r:id="rId8"/>
              </a:rPr>
              <a:t>Explore your path to respiratory therapy! </a:t>
            </a:r>
            <a:endParaRPr lang="en-US" sz="3200" b="1" dirty="0">
              <a:solidFill>
                <a:srgbClr val="00859B"/>
              </a:solidFill>
              <a:latin typeface="Franklin Gothic Book" panose="020B0503020102020204" pitchFamily="34" charset="0"/>
            </a:endParaRPr>
          </a:p>
        </p:txBody>
      </p:sp>
      <p:sp>
        <p:nvSpPr>
          <p:cNvPr id="8" name="Rectangle 7">
            <a:extLst>
              <a:ext uri="{FF2B5EF4-FFF2-40B4-BE49-F238E27FC236}">
                <a16:creationId xmlns:a16="http://schemas.microsoft.com/office/drawing/2014/main" id="{B3DCDF03-E7E7-4688-AA5A-9931469FC54E}"/>
              </a:ext>
            </a:extLst>
          </p:cNvPr>
          <p:cNvSpPr/>
          <p:nvPr/>
        </p:nvSpPr>
        <p:spPr>
          <a:xfrm>
            <a:off x="5279920" y="3463902"/>
            <a:ext cx="5672387" cy="584775"/>
          </a:xfrm>
          <a:prstGeom prst="rect">
            <a:avLst/>
          </a:prstGeom>
        </p:spPr>
        <p:txBody>
          <a:bodyPr wrap="none">
            <a:spAutoFit/>
          </a:bodyPr>
          <a:lstStyle/>
          <a:p>
            <a:r>
              <a:rPr lang="en-US" sz="3200" b="1" dirty="0">
                <a:solidFill>
                  <a:srgbClr val="00859B"/>
                </a:solidFill>
                <a:latin typeface="Franklin Gothic Book" panose="020B0503020102020204" pitchFamily="34" charset="0"/>
                <a:hlinkClick r:id="rId9"/>
              </a:rPr>
              <a:t>What is respiratory therapy????</a:t>
            </a:r>
            <a:endParaRPr lang="en-US" sz="3200" b="1" dirty="0">
              <a:solidFill>
                <a:srgbClr val="00859B"/>
              </a:solidFill>
              <a:latin typeface="Franklin Gothic Book" panose="020B0503020102020204" pitchFamily="34" charset="0"/>
            </a:endParaRPr>
          </a:p>
        </p:txBody>
      </p:sp>
      <p:sp>
        <p:nvSpPr>
          <p:cNvPr id="7" name="TextBox 6">
            <a:extLst>
              <a:ext uri="{FF2B5EF4-FFF2-40B4-BE49-F238E27FC236}">
                <a16:creationId xmlns:a16="http://schemas.microsoft.com/office/drawing/2014/main" id="{83E6DABB-75B7-49CA-AA39-DCC86A608B82}"/>
              </a:ext>
            </a:extLst>
          </p:cNvPr>
          <p:cNvSpPr txBox="1"/>
          <p:nvPr/>
        </p:nvSpPr>
        <p:spPr>
          <a:xfrm>
            <a:off x="5193477" y="2377207"/>
            <a:ext cx="5845276" cy="584775"/>
          </a:xfrm>
          <a:prstGeom prst="rect">
            <a:avLst/>
          </a:prstGeom>
          <a:noFill/>
        </p:spPr>
        <p:txBody>
          <a:bodyPr wrap="square" rtlCol="0">
            <a:spAutoFit/>
          </a:bodyPr>
          <a:lstStyle/>
          <a:p>
            <a:r>
              <a:rPr lang="en-US" sz="3200" b="1" dirty="0">
                <a:solidFill>
                  <a:srgbClr val="00859B"/>
                </a:solidFill>
                <a:latin typeface="Franklin Gothic Book" panose="020B0503020102020204" pitchFamily="34" charset="0"/>
                <a:hlinkClick r:id="rId10"/>
              </a:rPr>
              <a:t>Why be a respiratory therapist? </a:t>
            </a:r>
            <a:endParaRPr lang="en-US" sz="3200" b="1" dirty="0">
              <a:solidFill>
                <a:srgbClr val="00859B"/>
              </a:solidFill>
              <a:latin typeface="Franklin Gothic Book" panose="020B0503020102020204" pitchFamily="34" charset="0"/>
            </a:endParaRPr>
          </a:p>
        </p:txBody>
      </p:sp>
      <p:sp>
        <p:nvSpPr>
          <p:cNvPr id="10" name="TextBox 9">
            <a:extLst>
              <a:ext uri="{FF2B5EF4-FFF2-40B4-BE49-F238E27FC236}">
                <a16:creationId xmlns:a16="http://schemas.microsoft.com/office/drawing/2014/main" id="{CAD067CA-EFFF-4531-A466-846EE194FD02}"/>
              </a:ext>
            </a:extLst>
          </p:cNvPr>
          <p:cNvSpPr txBox="1"/>
          <p:nvPr/>
        </p:nvSpPr>
        <p:spPr>
          <a:xfrm>
            <a:off x="4856721" y="572079"/>
            <a:ext cx="6518787" cy="1200329"/>
          </a:xfrm>
          <a:prstGeom prst="rect">
            <a:avLst/>
          </a:prstGeom>
          <a:solidFill>
            <a:srgbClr val="00859B"/>
          </a:solidFill>
        </p:spPr>
        <p:txBody>
          <a:bodyPr wrap="square" rtlCol="0">
            <a:spAutoFit/>
          </a:bodyPr>
          <a:lstStyle/>
          <a:p>
            <a:pPr algn="ctr"/>
            <a:r>
              <a:rPr lang="en-US" sz="3600" b="1" dirty="0">
                <a:solidFill>
                  <a:schemeClr val="bg1"/>
                </a:solidFill>
                <a:latin typeface="Franklin Gothic Book" panose="020B0503020102020204" pitchFamily="34" charset="0"/>
              </a:rPr>
              <a:t>Please take some time to </a:t>
            </a:r>
          </a:p>
          <a:p>
            <a:pPr algn="ctr"/>
            <a:r>
              <a:rPr lang="en-US" sz="3600" b="1" dirty="0">
                <a:solidFill>
                  <a:schemeClr val="bg1"/>
                </a:solidFill>
                <a:latin typeface="Franklin Gothic Book" panose="020B0503020102020204" pitchFamily="34" charset="0"/>
              </a:rPr>
              <a:t>explore</a:t>
            </a:r>
            <a:r>
              <a:rPr lang="en-US" sz="3600" b="1" i="1" dirty="0">
                <a:solidFill>
                  <a:schemeClr val="bg1"/>
                </a:solidFill>
                <a:latin typeface="Franklin Gothic Book" panose="020B0503020102020204" pitchFamily="34" charset="0"/>
              </a:rPr>
              <a:t> </a:t>
            </a:r>
            <a:r>
              <a:rPr lang="en-US" sz="3600" b="1" i="1" u="sng" dirty="0">
                <a:solidFill>
                  <a:schemeClr val="bg1"/>
                </a:solidFill>
                <a:latin typeface="Franklin Gothic Book" panose="020B0503020102020204" pitchFamily="34" charset="0"/>
              </a:rPr>
              <a:t>each</a:t>
            </a:r>
            <a:r>
              <a:rPr lang="en-US" sz="3600" b="1" dirty="0">
                <a:solidFill>
                  <a:schemeClr val="bg1"/>
                </a:solidFill>
                <a:latin typeface="Franklin Gothic Book" panose="020B0503020102020204" pitchFamily="34" charset="0"/>
              </a:rPr>
              <a:t> of the links below!</a:t>
            </a:r>
          </a:p>
        </p:txBody>
      </p:sp>
      <p:sp>
        <p:nvSpPr>
          <p:cNvPr id="5" name="TextBox 4">
            <a:extLst>
              <a:ext uri="{FF2B5EF4-FFF2-40B4-BE49-F238E27FC236}">
                <a16:creationId xmlns:a16="http://schemas.microsoft.com/office/drawing/2014/main" id="{AAB853EB-689F-40F1-8DA3-96471E5F39E1}"/>
              </a:ext>
            </a:extLst>
          </p:cNvPr>
          <p:cNvSpPr txBox="1"/>
          <p:nvPr/>
        </p:nvSpPr>
        <p:spPr>
          <a:xfrm>
            <a:off x="570271" y="2320008"/>
            <a:ext cx="2674374" cy="1938992"/>
          </a:xfrm>
          <a:prstGeom prst="rect">
            <a:avLst/>
          </a:prstGeom>
          <a:noFill/>
        </p:spPr>
        <p:txBody>
          <a:bodyPr wrap="square" rtlCol="0">
            <a:spAutoFit/>
          </a:bodyPr>
          <a:lstStyle/>
          <a:p>
            <a:pPr algn="ctr"/>
            <a:r>
              <a:rPr lang="en-US" sz="4000" dirty="0">
                <a:solidFill>
                  <a:schemeClr val="bg1"/>
                </a:solidFill>
                <a:latin typeface="Franklin Gothic Book" panose="020B0503020102020204" pitchFamily="34" charset="0"/>
              </a:rPr>
              <a:t>All About Respiratory Therapy </a:t>
            </a:r>
          </a:p>
        </p:txBody>
      </p:sp>
      <p:sp>
        <p:nvSpPr>
          <p:cNvPr id="11" name="Title 10" hidden="1">
            <a:extLst>
              <a:ext uri="{FF2B5EF4-FFF2-40B4-BE49-F238E27FC236}">
                <a16:creationId xmlns:a16="http://schemas.microsoft.com/office/drawing/2014/main" id="{7B9C441C-77A0-4AAC-9AE1-0C9B2911AFCD}"/>
              </a:ext>
            </a:extLst>
          </p:cNvPr>
          <p:cNvSpPr>
            <a:spLocks noGrp="1"/>
          </p:cNvSpPr>
          <p:nvPr>
            <p:ph type="title"/>
          </p:nvPr>
        </p:nvSpPr>
        <p:spPr/>
        <p:txBody>
          <a:bodyPr/>
          <a:lstStyle/>
          <a:p>
            <a:r>
              <a:rPr lang="en-US" dirty="0"/>
              <a:t>All About Respiratory Therapy</a:t>
            </a:r>
          </a:p>
        </p:txBody>
      </p:sp>
      <p:pic>
        <p:nvPicPr>
          <p:cNvPr id="2" name="RTOHO5" descr="Click here to listen to audio button">
            <a:hlinkClick r:id="" action="ppaction://media"/>
            <a:extLst>
              <a:ext uri="{FF2B5EF4-FFF2-40B4-BE49-F238E27FC236}">
                <a16:creationId xmlns:a16="http://schemas.microsoft.com/office/drawing/2014/main" id="{1F9174C3-74A7-4B27-98A5-6ED3FD2DCAF6}"/>
              </a:ext>
            </a:extLst>
          </p:cNvPr>
          <p:cNvPicPr>
            <a:picLocks noChangeAspect="1"/>
          </p:cNvPicPr>
          <p:nvPr>
            <a:audioFile r:link="rId3"/>
            <p:extLst>
              <p:ext uri="{DAA4B4D4-6D71-4841-9C94-3DE7FCFB9230}">
                <p14:media xmlns:p14="http://schemas.microsoft.com/office/powerpoint/2010/main" r:embed="rId2"/>
              </p:ext>
            </p:extLst>
          </p:nvPr>
        </p:nvPicPr>
        <p:blipFill>
          <a:blip r:embed="rId11">
            <a:extLst>
              <a:ext uri="{28A0092B-C50C-407E-A947-70E740481C1C}">
                <a14:useLocalDpi xmlns:a14="http://schemas.microsoft.com/office/drawing/2010/main" val="0"/>
              </a:ext>
            </a:extLst>
          </a:blip>
          <a:stretch>
            <a:fillRect/>
          </a:stretch>
        </p:blipFill>
        <p:spPr>
          <a:xfrm>
            <a:off x="4999734" y="5693723"/>
            <a:ext cx="2562121" cy="880729"/>
          </a:xfrm>
          <a:prstGeom prst="rect">
            <a:avLst/>
          </a:prstGeom>
        </p:spPr>
      </p:pic>
    </p:spTree>
    <p:custDataLst>
      <p:tags r:id="rId1"/>
    </p:custDataLst>
    <p:extLst>
      <p:ext uri="{BB962C8B-B14F-4D97-AF65-F5344CB8AC3E}">
        <p14:creationId xmlns:p14="http://schemas.microsoft.com/office/powerpoint/2010/main" val="2876924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CD9A8A-8FB3-4634-AB45-16641E7AA05C}"/>
              </a:ext>
              <a:ext uri="{C183D7F6-B498-43B3-948B-1728B52AA6E4}">
                <adec:decorative xmlns:adec="http://schemas.microsoft.com/office/drawing/2017/decorative" val="1"/>
              </a:ext>
            </a:extLst>
          </p:cNvPr>
          <p:cNvSpPr/>
          <p:nvPr/>
        </p:nvSpPr>
        <p:spPr>
          <a:xfrm>
            <a:off x="0" y="0"/>
            <a:ext cx="12192000" cy="1385455"/>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descr="American Association for Respiratory Care &quot;Life and Breath&quot; video, streamed on youtube.">
            <a:hlinkClick r:id="" action="ppaction://media"/>
            <a:extLst>
              <a:ext uri="{FF2B5EF4-FFF2-40B4-BE49-F238E27FC236}">
                <a16:creationId xmlns:a16="http://schemas.microsoft.com/office/drawing/2014/main" id="{D0891E71-414D-441E-BAD8-C2E1DE2081A5}"/>
              </a:ext>
            </a:extLst>
          </p:cNvPr>
          <p:cNvPicPr>
            <a:picLocks noRot="1" noChangeAspect="1"/>
          </p:cNvPicPr>
          <p:nvPr>
            <a:videoFile r:link="rId2"/>
          </p:nvPr>
        </p:nvPicPr>
        <p:blipFill>
          <a:blip r:embed="rId7"/>
          <a:stretch>
            <a:fillRect/>
          </a:stretch>
        </p:blipFill>
        <p:spPr>
          <a:xfrm>
            <a:off x="2552216" y="1551793"/>
            <a:ext cx="7087567" cy="3986756"/>
          </a:xfrm>
          <a:prstGeom prst="rect">
            <a:avLst/>
          </a:prstGeom>
        </p:spPr>
      </p:pic>
      <p:sp>
        <p:nvSpPr>
          <p:cNvPr id="4" name="TextBox 3">
            <a:extLst>
              <a:ext uri="{FF2B5EF4-FFF2-40B4-BE49-F238E27FC236}">
                <a16:creationId xmlns:a16="http://schemas.microsoft.com/office/drawing/2014/main" id="{8E1386A5-1F33-4FE7-8DE1-49EEBDA61A16}"/>
              </a:ext>
            </a:extLst>
          </p:cNvPr>
          <p:cNvSpPr txBox="1"/>
          <p:nvPr/>
        </p:nvSpPr>
        <p:spPr>
          <a:xfrm>
            <a:off x="4064000" y="338784"/>
            <a:ext cx="4064000" cy="707886"/>
          </a:xfrm>
          <a:prstGeom prst="rect">
            <a:avLst/>
          </a:prstGeom>
          <a:noFill/>
        </p:spPr>
        <p:txBody>
          <a:bodyPr wrap="square" rtlCol="0">
            <a:spAutoFit/>
          </a:bodyPr>
          <a:lstStyle/>
          <a:p>
            <a:r>
              <a:rPr lang="en-US" sz="4000" b="1" dirty="0">
                <a:solidFill>
                  <a:schemeClr val="bg1"/>
                </a:solidFill>
                <a:latin typeface="Franklin Gothic Book" panose="020B0503020102020204" pitchFamily="34" charset="0"/>
              </a:rPr>
              <a:t>“Life and Breath” </a:t>
            </a:r>
          </a:p>
        </p:txBody>
      </p:sp>
      <p:sp>
        <p:nvSpPr>
          <p:cNvPr id="5" name="Title 4" hidden="1">
            <a:extLst>
              <a:ext uri="{FF2B5EF4-FFF2-40B4-BE49-F238E27FC236}">
                <a16:creationId xmlns:a16="http://schemas.microsoft.com/office/drawing/2014/main" id="{2B0E8CA9-7BF0-4112-BAB5-2F74E6C1E394}"/>
              </a:ext>
            </a:extLst>
          </p:cNvPr>
          <p:cNvSpPr>
            <a:spLocks noGrp="1"/>
          </p:cNvSpPr>
          <p:nvPr>
            <p:ph type="title"/>
          </p:nvPr>
        </p:nvSpPr>
        <p:spPr/>
        <p:txBody>
          <a:bodyPr/>
          <a:lstStyle/>
          <a:p>
            <a:r>
              <a:rPr lang="en-US" dirty="0"/>
              <a:t>AARC Life and Breath Video</a:t>
            </a:r>
          </a:p>
        </p:txBody>
      </p:sp>
      <p:pic>
        <p:nvPicPr>
          <p:cNvPr id="6" name="RTOHO6" descr="Click here to listen to audio button">
            <a:hlinkClick r:id="" action="ppaction://media"/>
            <a:extLst>
              <a:ext uri="{FF2B5EF4-FFF2-40B4-BE49-F238E27FC236}">
                <a16:creationId xmlns:a16="http://schemas.microsoft.com/office/drawing/2014/main" id="{9330B1BB-40F9-4CDB-8491-41D956E7D933}"/>
              </a:ext>
            </a:extLst>
          </p:cNvPr>
          <p:cNvPicPr>
            <a:picLocks noChangeAspect="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tretch>
            <a:fillRect/>
          </a:stretch>
        </p:blipFill>
        <p:spPr>
          <a:xfrm>
            <a:off x="4791986" y="5704887"/>
            <a:ext cx="2608027" cy="896509"/>
          </a:xfrm>
          <a:prstGeom prst="rect">
            <a:avLst/>
          </a:prstGeom>
        </p:spPr>
      </p:pic>
    </p:spTree>
    <p:custDataLst>
      <p:tags r:id="rId1"/>
    </p:custDataLst>
    <p:extLst>
      <p:ext uri="{BB962C8B-B14F-4D97-AF65-F5344CB8AC3E}">
        <p14:creationId xmlns:p14="http://schemas.microsoft.com/office/powerpoint/2010/main" val="3724009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13000"/>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612389-582E-442D-B52B-78B1CB6754F1}"/>
              </a:ext>
              <a:ext uri="{C183D7F6-B498-43B3-948B-1728B52AA6E4}">
                <adec:decorative xmlns:adec="http://schemas.microsoft.com/office/drawing/2017/decorative" val="1"/>
              </a:ext>
            </a:extLst>
          </p:cNvPr>
          <p:cNvSpPr/>
          <p:nvPr/>
        </p:nvSpPr>
        <p:spPr>
          <a:xfrm>
            <a:off x="0" y="0"/>
            <a:ext cx="12192000" cy="1995948"/>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North Carolina Society for Respiratory Care">
            <a:hlinkClick r:id="rId7"/>
            <a:extLst>
              <a:ext uri="{FF2B5EF4-FFF2-40B4-BE49-F238E27FC236}">
                <a16:creationId xmlns:a16="http://schemas.microsoft.com/office/drawing/2014/main" id="{EFFD9226-3076-48FC-8E78-F62DB1001D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27560" y="3595551"/>
            <a:ext cx="2290916" cy="15581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rth Carolina Board for Respiratory Care logo">
            <a:hlinkClick r:id="rId9"/>
            <a:extLst>
              <a:ext uri="{FF2B5EF4-FFF2-40B4-BE49-F238E27FC236}">
                <a16:creationId xmlns:a16="http://schemas.microsoft.com/office/drawing/2014/main" id="{35F999F3-5567-4D3A-A163-13139065A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0865" y="3500653"/>
            <a:ext cx="1806221" cy="17479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mittee for the Accreditation of Respiratory Care logo.">
            <a:hlinkClick r:id="rId11"/>
            <a:extLst>
              <a:ext uri="{FF2B5EF4-FFF2-40B4-BE49-F238E27FC236}">
                <a16:creationId xmlns:a16="http://schemas.microsoft.com/office/drawing/2014/main" id="{C24E73AC-ECCA-4478-9534-BD5CD8C97A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70722" y="3662633"/>
            <a:ext cx="1937569" cy="14239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National Board for Respiratory Care">
            <a:hlinkClick r:id="rId13"/>
            <a:extLst>
              <a:ext uri="{FF2B5EF4-FFF2-40B4-BE49-F238E27FC236}">
                <a16:creationId xmlns:a16="http://schemas.microsoft.com/office/drawing/2014/main" id="{0BCFD2BC-855C-4DDE-88C3-B43DD070A38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70648" y="4041256"/>
            <a:ext cx="28575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merican Association for Respiratory Care - Wikipedia">
            <a:hlinkClick r:id="rId15"/>
            <a:extLst>
              <a:ext uri="{FF2B5EF4-FFF2-40B4-BE49-F238E27FC236}">
                <a16:creationId xmlns:a16="http://schemas.microsoft.com/office/drawing/2014/main" id="{CC0F63EA-D4B0-4412-AB0E-2C8B242F327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524" y="3547810"/>
            <a:ext cx="1653642" cy="16536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D744C5-51EE-4009-B05D-E35D6CAA712E}"/>
              </a:ext>
            </a:extLst>
          </p:cNvPr>
          <p:cNvSpPr txBox="1"/>
          <p:nvPr/>
        </p:nvSpPr>
        <p:spPr>
          <a:xfrm>
            <a:off x="3028335" y="2378369"/>
            <a:ext cx="6135329" cy="523220"/>
          </a:xfrm>
          <a:prstGeom prst="rect">
            <a:avLst/>
          </a:prstGeom>
          <a:noFill/>
        </p:spPr>
        <p:txBody>
          <a:bodyPr wrap="square" rtlCol="0">
            <a:spAutoFit/>
          </a:bodyPr>
          <a:lstStyle/>
          <a:p>
            <a:r>
              <a:rPr lang="en-US" sz="2800" b="1" dirty="0">
                <a:solidFill>
                  <a:srgbClr val="00859B"/>
                </a:solidFill>
              </a:rPr>
              <a:t>Click on the pictures to learn more! </a:t>
            </a:r>
          </a:p>
        </p:txBody>
      </p:sp>
      <p:sp>
        <p:nvSpPr>
          <p:cNvPr id="3" name="TextBox 2">
            <a:extLst>
              <a:ext uri="{FF2B5EF4-FFF2-40B4-BE49-F238E27FC236}">
                <a16:creationId xmlns:a16="http://schemas.microsoft.com/office/drawing/2014/main" id="{DAB2B9C4-9863-47CC-8321-229E7D307FA9}"/>
              </a:ext>
            </a:extLst>
          </p:cNvPr>
          <p:cNvSpPr txBox="1"/>
          <p:nvPr/>
        </p:nvSpPr>
        <p:spPr>
          <a:xfrm>
            <a:off x="1140542" y="644031"/>
            <a:ext cx="10412361" cy="707886"/>
          </a:xfrm>
          <a:prstGeom prst="rect">
            <a:avLst/>
          </a:prstGeom>
          <a:noFill/>
        </p:spPr>
        <p:txBody>
          <a:bodyPr wrap="square" rtlCol="0">
            <a:spAutoFit/>
          </a:bodyPr>
          <a:lstStyle/>
          <a:p>
            <a:r>
              <a:rPr lang="en-US" sz="4000" b="1" dirty="0">
                <a:solidFill>
                  <a:schemeClr val="bg1"/>
                </a:solidFill>
                <a:latin typeface="Franklin Gothic Book" panose="020B0503020102020204" pitchFamily="34" charset="0"/>
              </a:rPr>
              <a:t>Where You Can Find Additional Information . . . </a:t>
            </a:r>
          </a:p>
        </p:txBody>
      </p:sp>
      <p:sp>
        <p:nvSpPr>
          <p:cNvPr id="5" name="Title 4" hidden="1">
            <a:extLst>
              <a:ext uri="{FF2B5EF4-FFF2-40B4-BE49-F238E27FC236}">
                <a16:creationId xmlns:a16="http://schemas.microsoft.com/office/drawing/2014/main" id="{7DC08D9E-5AF6-4155-AFF0-C264A17F67A0}"/>
              </a:ext>
            </a:extLst>
          </p:cNvPr>
          <p:cNvSpPr>
            <a:spLocks noGrp="1"/>
          </p:cNvSpPr>
          <p:nvPr>
            <p:ph type="title"/>
          </p:nvPr>
        </p:nvSpPr>
        <p:spPr/>
        <p:txBody>
          <a:bodyPr/>
          <a:lstStyle/>
          <a:p>
            <a:r>
              <a:rPr lang="en-US" dirty="0"/>
              <a:t>Where You Can Find Additional Information</a:t>
            </a:r>
          </a:p>
        </p:txBody>
      </p:sp>
      <p:pic>
        <p:nvPicPr>
          <p:cNvPr id="6" name="RTOHO7" descr="Click here to listen to audio button">
            <a:hlinkClick r:id="" action="ppaction://media"/>
            <a:extLst>
              <a:ext uri="{FF2B5EF4-FFF2-40B4-BE49-F238E27FC236}">
                <a16:creationId xmlns:a16="http://schemas.microsoft.com/office/drawing/2014/main" id="{30115468-30F0-4191-88F4-CAFFD8AEA088}"/>
              </a:ext>
            </a:extLst>
          </p:cNvPr>
          <p:cNvPicPr>
            <a:picLocks noChangeAspect="1"/>
          </p:cNvPicPr>
          <p:nvPr>
            <a:audioFile r:link="rId3"/>
            <p:extLst>
              <p:ext uri="{DAA4B4D4-6D71-4841-9C94-3DE7FCFB9230}">
                <p14:media xmlns:p14="http://schemas.microsoft.com/office/powerpoint/2010/main" r:embed="rId2"/>
              </p:ext>
            </p:extLst>
          </p:nvPr>
        </p:nvPicPr>
        <p:blipFill>
          <a:blip r:embed="rId17">
            <a:extLst>
              <a:ext uri="{28A0092B-C50C-407E-A947-70E740481C1C}">
                <a14:useLocalDpi xmlns:a14="http://schemas.microsoft.com/office/drawing/2010/main" val="0"/>
              </a:ext>
            </a:extLst>
          </a:blip>
          <a:stretch>
            <a:fillRect/>
          </a:stretch>
        </p:blipFill>
        <p:spPr>
          <a:xfrm>
            <a:off x="4792155" y="5601488"/>
            <a:ext cx="2607687" cy="896392"/>
          </a:xfrm>
          <a:prstGeom prst="rect">
            <a:avLst/>
          </a:prstGeom>
        </p:spPr>
      </p:pic>
    </p:spTree>
    <p:custDataLst>
      <p:tags r:id="rId1"/>
    </p:custDataLst>
    <p:extLst>
      <p:ext uri="{BB962C8B-B14F-4D97-AF65-F5344CB8AC3E}">
        <p14:creationId xmlns:p14="http://schemas.microsoft.com/office/powerpoint/2010/main" val="3320090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9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28000"/>
            <a:lum/>
          </a:blip>
          <a:srcRect/>
          <a:stretch>
            <a:fillRect/>
          </a:stretch>
        </a:blipFill>
        <a:effectLst/>
      </p:bgPr>
    </p:bg>
    <p:spTree>
      <p:nvGrpSpPr>
        <p:cNvPr id="1" name=""/>
        <p:cNvGrpSpPr/>
        <p:nvPr/>
      </p:nvGrpSpPr>
      <p:grpSpPr>
        <a:xfrm>
          <a:off x="0" y="0"/>
          <a:ext cx="0" cy="0"/>
          <a:chOff x="0" y="0"/>
          <a:chExt cx="0" cy="0"/>
        </a:xfrm>
      </p:grpSpPr>
      <p:pic>
        <p:nvPicPr>
          <p:cNvPr id="3" name="Picture 2" descr="Forsyth Tech Community College Logo">
            <a:extLst>
              <a:ext uri="{FF2B5EF4-FFF2-40B4-BE49-F238E27FC236}">
                <a16:creationId xmlns:a16="http://schemas.microsoft.com/office/drawing/2014/main" id="{EC45E38D-75F2-4074-B3A5-24223B634DD5}"/>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116"/>
                    </a14:imgEffect>
                    <a14:imgEffect>
                      <a14:saturation sat="140000"/>
                    </a14:imgEffect>
                  </a14:imgLayer>
                </a14:imgProps>
              </a:ext>
              <a:ext uri="{28A0092B-C50C-407E-A947-70E740481C1C}">
                <a14:useLocalDpi xmlns:a14="http://schemas.microsoft.com/office/drawing/2010/main" val="0"/>
              </a:ext>
            </a:extLst>
          </a:blip>
          <a:stretch>
            <a:fillRect/>
          </a:stretch>
        </p:blipFill>
        <p:spPr>
          <a:xfrm>
            <a:off x="2860302" y="304012"/>
            <a:ext cx="6471396" cy="2158963"/>
          </a:xfrm>
          <a:prstGeom prst="rect">
            <a:avLst/>
          </a:prstGeom>
        </p:spPr>
      </p:pic>
      <p:sp>
        <p:nvSpPr>
          <p:cNvPr id="4" name="Rectangle 3">
            <a:extLst>
              <a:ext uri="{FF2B5EF4-FFF2-40B4-BE49-F238E27FC236}">
                <a16:creationId xmlns:a16="http://schemas.microsoft.com/office/drawing/2014/main" id="{A2F3FB69-4167-4995-891B-807E67FA3CB4}"/>
              </a:ext>
            </a:extLst>
          </p:cNvPr>
          <p:cNvSpPr/>
          <p:nvPr/>
        </p:nvSpPr>
        <p:spPr>
          <a:xfrm>
            <a:off x="2163096" y="2818833"/>
            <a:ext cx="7865807" cy="2308324"/>
          </a:xfrm>
          <a:prstGeom prst="rect">
            <a:avLst/>
          </a:prstGeom>
        </p:spPr>
        <p:txBody>
          <a:bodyPr wrap="square">
            <a:spAutoFit/>
          </a:bodyPr>
          <a:lstStyle/>
          <a:p>
            <a:pPr algn="ctr"/>
            <a:r>
              <a:rPr lang="en-US" sz="3600" b="1" dirty="0">
                <a:solidFill>
                  <a:srgbClr val="072D89"/>
                </a:solidFill>
                <a:latin typeface="Franklin Gothic Book" panose="020B0503020102020204" pitchFamily="34" charset="0"/>
              </a:rPr>
              <a:t>Admission Information</a:t>
            </a:r>
          </a:p>
          <a:p>
            <a:pPr algn="ctr"/>
            <a:br>
              <a:rPr lang="en-US" dirty="0">
                <a:solidFill>
                  <a:srgbClr val="072D89"/>
                </a:solidFill>
                <a:latin typeface="Franklin Gothic Book" panose="020B0503020102020204" pitchFamily="34" charset="0"/>
              </a:rPr>
            </a:br>
            <a:br>
              <a:rPr lang="en-US" dirty="0">
                <a:solidFill>
                  <a:srgbClr val="072D89"/>
                </a:solidFill>
                <a:latin typeface="Franklin Gothic Book" panose="020B0503020102020204" pitchFamily="34" charset="0"/>
              </a:rPr>
            </a:br>
            <a:r>
              <a:rPr lang="en-US" sz="2400" b="1" u="sng" dirty="0">
                <a:solidFill>
                  <a:srgbClr val="072D89"/>
                </a:solidFill>
                <a:latin typeface="Franklin Gothic Book" panose="020B0503020102020204" pitchFamily="34" charset="0"/>
              </a:rPr>
              <a:t>Please print or open the </a:t>
            </a:r>
            <a:r>
              <a:rPr lang="en-US" sz="2400" b="1" u="sng" dirty="0">
                <a:solidFill>
                  <a:srgbClr val="072D89"/>
                </a:solidFill>
                <a:latin typeface="Franklin Gothic Book" panose="020B0503020102020204" pitchFamily="34" charset="0"/>
                <a:hlinkClick r:id="rId9"/>
              </a:rPr>
              <a:t>Respiratory Therapy MAR Packet</a:t>
            </a:r>
            <a:r>
              <a:rPr lang="en-US" sz="2400" b="1" dirty="0">
                <a:solidFill>
                  <a:srgbClr val="072D89"/>
                </a:solidFill>
                <a:latin typeface="Franklin Gothic Book" panose="020B0503020102020204" pitchFamily="34" charset="0"/>
                <a:hlinkClick r:id="rId9"/>
              </a:rPr>
              <a:t> </a:t>
            </a:r>
            <a:r>
              <a:rPr lang="en-US" sz="2400" b="1" dirty="0">
                <a:solidFill>
                  <a:srgbClr val="072D89"/>
                </a:solidFill>
                <a:latin typeface="Franklin Gothic Book" panose="020B0503020102020204" pitchFamily="34" charset="0"/>
              </a:rPr>
              <a:t>and follow along with the presentation to complete the Admissions component.</a:t>
            </a:r>
            <a:endParaRPr lang="en-US" dirty="0">
              <a:solidFill>
                <a:srgbClr val="072D89"/>
              </a:solidFill>
              <a:latin typeface="Franklin Gothic Book" panose="020B0503020102020204" pitchFamily="34" charset="0"/>
            </a:endParaRPr>
          </a:p>
        </p:txBody>
      </p:sp>
      <p:sp>
        <p:nvSpPr>
          <p:cNvPr id="2" name="Title 1" hidden="1">
            <a:extLst>
              <a:ext uri="{FF2B5EF4-FFF2-40B4-BE49-F238E27FC236}">
                <a16:creationId xmlns:a16="http://schemas.microsoft.com/office/drawing/2014/main" id="{57672B87-BEFA-4CCE-BA4B-C33BC91E3848}"/>
              </a:ext>
            </a:extLst>
          </p:cNvPr>
          <p:cNvSpPr>
            <a:spLocks noGrp="1"/>
          </p:cNvSpPr>
          <p:nvPr>
            <p:ph type="title"/>
          </p:nvPr>
        </p:nvSpPr>
        <p:spPr/>
        <p:txBody>
          <a:bodyPr/>
          <a:lstStyle/>
          <a:p>
            <a:r>
              <a:rPr lang="en-US" dirty="0"/>
              <a:t>Admission Information</a:t>
            </a:r>
          </a:p>
        </p:txBody>
      </p:sp>
      <p:pic>
        <p:nvPicPr>
          <p:cNvPr id="5" name="RTOHO8" descr="Click here to listen to audio button">
            <a:hlinkClick r:id="" action="ppaction://media"/>
            <a:extLst>
              <a:ext uri="{FF2B5EF4-FFF2-40B4-BE49-F238E27FC236}">
                <a16:creationId xmlns:a16="http://schemas.microsoft.com/office/drawing/2014/main" id="{37D5685E-72F2-4251-8845-0445233C8045}"/>
              </a:ext>
            </a:extLst>
          </p:cNvPr>
          <p:cNvPicPr>
            <a:picLocks noChangeAspect="1"/>
          </p:cNvPicPr>
          <p:nvPr>
            <a:audioFile r:link="rId3"/>
            <p:extLst>
              <p:ext uri="{DAA4B4D4-6D71-4841-9C94-3DE7FCFB9230}">
                <p14:media xmlns:p14="http://schemas.microsoft.com/office/powerpoint/2010/main" r:embed="rId2"/>
              </p:ext>
            </p:extLst>
          </p:nvPr>
        </p:nvPicPr>
        <p:blipFill>
          <a:blip r:embed="rId10">
            <a:extLst>
              <a:ext uri="{28A0092B-C50C-407E-A947-70E740481C1C}">
                <a14:useLocalDpi xmlns:a14="http://schemas.microsoft.com/office/drawing/2010/main" val="0"/>
              </a:ext>
            </a:extLst>
          </a:blip>
          <a:stretch>
            <a:fillRect/>
          </a:stretch>
        </p:blipFill>
        <p:spPr>
          <a:xfrm>
            <a:off x="4611265" y="5483015"/>
            <a:ext cx="2969467" cy="1020754"/>
          </a:xfrm>
          <a:prstGeom prst="rect">
            <a:avLst/>
          </a:prstGeom>
        </p:spPr>
      </p:pic>
    </p:spTree>
    <p:custDataLst>
      <p:tags r:id="rId1"/>
    </p:custDataLst>
    <p:extLst>
      <p:ext uri="{BB962C8B-B14F-4D97-AF65-F5344CB8AC3E}">
        <p14:creationId xmlns:p14="http://schemas.microsoft.com/office/powerpoint/2010/main" val="2354407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25000"/>
            <a:lum/>
          </a:blip>
          <a:srcRect/>
          <a:stretch>
            <a:fillRect t="8000" b="-8000"/>
          </a:stretch>
        </a:blipFill>
        <a:effectLst/>
      </p:bgPr>
    </p:bg>
    <p:spTree>
      <p:nvGrpSpPr>
        <p:cNvPr id="1" name=""/>
        <p:cNvGrpSpPr/>
        <p:nvPr/>
      </p:nvGrpSpPr>
      <p:grpSpPr>
        <a:xfrm>
          <a:off x="0" y="0"/>
          <a:ext cx="0" cy="0"/>
          <a:chOff x="0" y="0"/>
          <a:chExt cx="0" cy="0"/>
        </a:xfrm>
      </p:grpSpPr>
      <p:pic>
        <p:nvPicPr>
          <p:cNvPr id="17" name="Picture 16" descr="Forsyth Tech Community College Logo">
            <a:extLst>
              <a:ext uri="{FF2B5EF4-FFF2-40B4-BE49-F238E27FC236}">
                <a16:creationId xmlns:a16="http://schemas.microsoft.com/office/drawing/2014/main" id="{1205A328-7C27-463E-B587-0AD4248798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8006" y="6184449"/>
            <a:ext cx="1907458" cy="636359"/>
          </a:xfrm>
          <a:prstGeom prst="rect">
            <a:avLst/>
          </a:prstGeom>
        </p:spPr>
      </p:pic>
      <p:sp>
        <p:nvSpPr>
          <p:cNvPr id="2" name="Rectangle 1" descr="Blue background rectangle ">
            <a:extLst>
              <a:ext uri="{FF2B5EF4-FFF2-40B4-BE49-F238E27FC236}">
                <a16:creationId xmlns:a16="http://schemas.microsoft.com/office/drawing/2014/main" id="{5158EA23-A418-4322-AB7E-20414942276B}"/>
              </a:ext>
            </a:extLst>
          </p:cNvPr>
          <p:cNvSpPr/>
          <p:nvPr/>
        </p:nvSpPr>
        <p:spPr>
          <a:xfrm>
            <a:off x="0" y="0"/>
            <a:ext cx="12192000" cy="1465006"/>
          </a:xfrm>
          <a:prstGeom prst="rect">
            <a:avLst/>
          </a:prstGeom>
          <a:solidFill>
            <a:srgbClr val="072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Bullseye">
            <a:extLst>
              <a:ext uri="{FF2B5EF4-FFF2-40B4-BE49-F238E27FC236}">
                <a16:creationId xmlns:a16="http://schemas.microsoft.com/office/drawing/2014/main" id="{2E983B2E-1173-4D18-901D-0A525664BD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6416" y="4629267"/>
            <a:ext cx="421068" cy="421068"/>
          </a:xfrm>
          <a:prstGeom prst="rect">
            <a:avLst/>
          </a:prstGeom>
        </p:spPr>
      </p:pic>
      <p:pic>
        <p:nvPicPr>
          <p:cNvPr id="16" name="Graphic 15" descr="Warning">
            <a:extLst>
              <a:ext uri="{FF2B5EF4-FFF2-40B4-BE49-F238E27FC236}">
                <a16:creationId xmlns:a16="http://schemas.microsoft.com/office/drawing/2014/main" id="{986A2543-983F-412F-8A5D-9AB4C3D729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6416" y="3791629"/>
            <a:ext cx="421068" cy="421068"/>
          </a:xfrm>
          <a:prstGeom prst="rect">
            <a:avLst/>
          </a:prstGeom>
        </p:spPr>
      </p:pic>
      <p:pic>
        <p:nvPicPr>
          <p:cNvPr id="12" name="Graphic 11" descr="Bullseye">
            <a:extLst>
              <a:ext uri="{FF2B5EF4-FFF2-40B4-BE49-F238E27FC236}">
                <a16:creationId xmlns:a16="http://schemas.microsoft.com/office/drawing/2014/main" id="{11517223-F58F-438E-853D-F0121861C3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6416" y="2855837"/>
            <a:ext cx="421068" cy="421068"/>
          </a:xfrm>
          <a:prstGeom prst="rect">
            <a:avLst/>
          </a:prstGeom>
        </p:spPr>
      </p:pic>
      <p:pic>
        <p:nvPicPr>
          <p:cNvPr id="13" name="Graphic 12" descr="Bullseye">
            <a:extLst>
              <a:ext uri="{FF2B5EF4-FFF2-40B4-BE49-F238E27FC236}">
                <a16:creationId xmlns:a16="http://schemas.microsoft.com/office/drawing/2014/main" id="{252B7A65-F12D-4699-9AD2-DB2B2C37C6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6416" y="2045699"/>
            <a:ext cx="421068" cy="421068"/>
          </a:xfrm>
          <a:prstGeom prst="rect">
            <a:avLst/>
          </a:prstGeom>
        </p:spPr>
      </p:pic>
      <p:sp>
        <p:nvSpPr>
          <p:cNvPr id="4" name="Rectangle 3">
            <a:extLst>
              <a:ext uri="{FF2B5EF4-FFF2-40B4-BE49-F238E27FC236}">
                <a16:creationId xmlns:a16="http://schemas.microsoft.com/office/drawing/2014/main" id="{E31C27A2-ECB2-47C0-9F41-C74C52901D59}"/>
              </a:ext>
            </a:extLst>
          </p:cNvPr>
          <p:cNvSpPr/>
          <p:nvPr/>
        </p:nvSpPr>
        <p:spPr>
          <a:xfrm>
            <a:off x="1428136" y="1925627"/>
            <a:ext cx="10707328" cy="3492751"/>
          </a:xfrm>
          <a:prstGeom prst="rect">
            <a:avLst/>
          </a:prstGeom>
        </p:spPr>
        <p:txBody>
          <a:bodyPr wrap="square">
            <a:spAutoFit/>
          </a:bodyPr>
          <a:lstStyle/>
          <a:p>
            <a:pPr>
              <a:lnSpc>
                <a:spcPct val="150000"/>
              </a:lnSpc>
            </a:pPr>
            <a:r>
              <a:rPr lang="en-US" sz="2200" b="1" dirty="0">
                <a:solidFill>
                  <a:srgbClr val="072D89"/>
                </a:solidFill>
                <a:latin typeface="Franklin Gothic Book" panose="020B0503020102020204" pitchFamily="34" charset="0"/>
              </a:rPr>
              <a:t>Students compete for seats in the program based on a point ranking system</a:t>
            </a:r>
          </a:p>
          <a:p>
            <a:pPr>
              <a:lnSpc>
                <a:spcPct val="150000"/>
              </a:lnSpc>
            </a:pPr>
            <a:endParaRPr lang="en-US" sz="600" b="1" dirty="0">
              <a:solidFill>
                <a:srgbClr val="072D89"/>
              </a:solidFill>
              <a:latin typeface="Franklin Gothic Book" panose="020B0503020102020204" pitchFamily="34" charset="0"/>
            </a:endParaRPr>
          </a:p>
          <a:p>
            <a:pPr>
              <a:lnSpc>
                <a:spcPct val="150000"/>
              </a:lnSpc>
            </a:pPr>
            <a:r>
              <a:rPr lang="en-US" sz="2200" b="1" dirty="0">
                <a:solidFill>
                  <a:srgbClr val="072D89"/>
                </a:solidFill>
                <a:latin typeface="Franklin Gothic Book" panose="020B0503020102020204" pitchFamily="34" charset="0"/>
              </a:rPr>
              <a:t>The program will admit 20-30 students for Fall, 2023, with two seats reserved for high school graduates</a:t>
            </a:r>
          </a:p>
          <a:p>
            <a:pPr>
              <a:lnSpc>
                <a:spcPct val="150000"/>
              </a:lnSpc>
            </a:pPr>
            <a:endParaRPr lang="en-US" sz="600" b="1" dirty="0">
              <a:solidFill>
                <a:srgbClr val="072D89"/>
              </a:solidFill>
              <a:latin typeface="Franklin Gothic Book" panose="020B0503020102020204" pitchFamily="34" charset="0"/>
            </a:endParaRPr>
          </a:p>
          <a:p>
            <a:pPr>
              <a:lnSpc>
                <a:spcPct val="150000"/>
              </a:lnSpc>
            </a:pPr>
            <a:r>
              <a:rPr lang="en-US" sz="2200" b="1" u="sng" dirty="0">
                <a:solidFill>
                  <a:srgbClr val="072D89"/>
                </a:solidFill>
                <a:latin typeface="Franklin Gothic Book" panose="020B0503020102020204" pitchFamily="34" charset="0"/>
              </a:rPr>
              <a:t>Pay attention to the deadline of May 19, 2023 – there are NO exceptions!  </a:t>
            </a:r>
          </a:p>
          <a:p>
            <a:pPr>
              <a:lnSpc>
                <a:spcPct val="150000"/>
              </a:lnSpc>
            </a:pPr>
            <a:endParaRPr lang="en-US" sz="600" b="1" dirty="0">
              <a:solidFill>
                <a:srgbClr val="072D89"/>
              </a:solidFill>
              <a:latin typeface="Franklin Gothic Book" panose="020B0503020102020204" pitchFamily="34" charset="0"/>
            </a:endParaRPr>
          </a:p>
          <a:p>
            <a:pPr>
              <a:lnSpc>
                <a:spcPct val="150000"/>
              </a:lnSpc>
            </a:pPr>
            <a:r>
              <a:rPr lang="en-US" sz="2200" b="1" dirty="0">
                <a:solidFill>
                  <a:srgbClr val="072D89"/>
                </a:solidFill>
                <a:latin typeface="Franklin Gothic Book" panose="020B0503020102020204" pitchFamily="34" charset="0"/>
              </a:rPr>
              <a:t>Upon your initial application, you will be admitted to the college in the Associate in Arts – Health Tech track, which will allow you to complete program related coursework </a:t>
            </a:r>
          </a:p>
        </p:txBody>
      </p:sp>
      <p:sp>
        <p:nvSpPr>
          <p:cNvPr id="3" name="TextBox 2">
            <a:extLst>
              <a:ext uri="{FF2B5EF4-FFF2-40B4-BE49-F238E27FC236}">
                <a16:creationId xmlns:a16="http://schemas.microsoft.com/office/drawing/2014/main" id="{8A8125FC-B03D-4228-BDEF-035C77325880}"/>
              </a:ext>
              <a:ext uri="{C183D7F6-B498-43B3-948B-1728B52AA6E4}">
                <adec:decorative xmlns:adec="http://schemas.microsoft.com/office/drawing/2017/decorative" val="1"/>
              </a:ext>
            </a:extLst>
          </p:cNvPr>
          <p:cNvSpPr txBox="1"/>
          <p:nvPr/>
        </p:nvSpPr>
        <p:spPr>
          <a:xfrm>
            <a:off x="2020529" y="378560"/>
            <a:ext cx="8150942" cy="707886"/>
          </a:xfrm>
          <a:prstGeom prst="rect">
            <a:avLst/>
          </a:prstGeom>
          <a:noFill/>
        </p:spPr>
        <p:txBody>
          <a:bodyPr wrap="square" rtlCol="0">
            <a:spAutoFit/>
          </a:bodyPr>
          <a:lstStyle/>
          <a:p>
            <a:pPr algn="ctr"/>
            <a:r>
              <a:rPr lang="en-US" sz="4000" dirty="0">
                <a:solidFill>
                  <a:schemeClr val="bg1"/>
                </a:solidFill>
                <a:latin typeface="Franklin Gothic Book" panose="020B0503020102020204" pitchFamily="34" charset="0"/>
              </a:rPr>
              <a:t>Selective Admission Process </a:t>
            </a:r>
          </a:p>
        </p:txBody>
      </p:sp>
      <p:sp>
        <p:nvSpPr>
          <p:cNvPr id="5" name="Title 4" hidden="1">
            <a:extLst>
              <a:ext uri="{FF2B5EF4-FFF2-40B4-BE49-F238E27FC236}">
                <a16:creationId xmlns:a16="http://schemas.microsoft.com/office/drawing/2014/main" id="{6C932AFE-866F-40A2-9EA3-E3F208A63C20}"/>
              </a:ext>
            </a:extLst>
          </p:cNvPr>
          <p:cNvSpPr>
            <a:spLocks noGrp="1"/>
          </p:cNvSpPr>
          <p:nvPr>
            <p:ph type="title"/>
          </p:nvPr>
        </p:nvSpPr>
        <p:spPr/>
        <p:txBody>
          <a:bodyPr/>
          <a:lstStyle/>
          <a:p>
            <a:r>
              <a:rPr lang="en-US" dirty="0"/>
              <a:t>Selective Admission Process</a:t>
            </a:r>
          </a:p>
        </p:txBody>
      </p:sp>
      <p:pic>
        <p:nvPicPr>
          <p:cNvPr id="6" name="RTOHO9" descr="Click here to listen to audio button">
            <a:hlinkClick r:id="" action="ppaction://media"/>
            <a:extLst>
              <a:ext uri="{FF2B5EF4-FFF2-40B4-BE49-F238E27FC236}">
                <a16:creationId xmlns:a16="http://schemas.microsoft.com/office/drawing/2014/main" id="{AA298945-5F8D-49AB-A784-A7B537171DEE}"/>
              </a:ext>
            </a:extLst>
          </p:cNvPr>
          <p:cNvPicPr>
            <a:picLocks noChangeAspect="1"/>
          </p:cNvPicPr>
          <p:nvPr>
            <a:audioFile r:link="rId3"/>
            <p:extLst>
              <p:ext uri="{DAA4B4D4-6D71-4841-9C94-3DE7FCFB9230}">
                <p14:media xmlns:p14="http://schemas.microsoft.com/office/powerpoint/2010/main" r:embed="rId2"/>
              </p:ext>
            </p:extLst>
          </p:nvPr>
        </p:nvPicPr>
        <p:blipFill>
          <a:blip r:embed="rId12">
            <a:extLst>
              <a:ext uri="{28A0092B-C50C-407E-A947-70E740481C1C}">
                <a14:useLocalDpi xmlns:a14="http://schemas.microsoft.com/office/drawing/2010/main" val="0"/>
              </a:ext>
            </a:extLst>
          </a:blip>
          <a:stretch>
            <a:fillRect/>
          </a:stretch>
        </p:blipFill>
        <p:spPr>
          <a:xfrm>
            <a:off x="4787992" y="5734821"/>
            <a:ext cx="2616016" cy="899255"/>
          </a:xfrm>
          <a:prstGeom prst="rect">
            <a:avLst/>
          </a:prstGeom>
        </p:spPr>
      </p:pic>
    </p:spTree>
    <p:custDataLst>
      <p:tags r:id="rId1"/>
    </p:custDataLst>
    <p:extLst>
      <p:ext uri="{BB962C8B-B14F-4D97-AF65-F5344CB8AC3E}">
        <p14:creationId xmlns:p14="http://schemas.microsoft.com/office/powerpoint/2010/main" val="981152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faculty\LOCALS~1\Temp\articulate\presenter\imgtemp\UkAl7aoj_files\slide0001_image001.jpg"/>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61826FC-10DC-4A27-947F-EB5DAC32586A}&quot;/&gt;&lt;isInvalidForFieldText val=&quot;0&quot;/&gt;&lt;Image&gt;&lt;filename val=&quot;C:\Users\jsherman\AppData\Local\Temp\~Ca3D40\data\asimages\{761826FC-10DC-4A27-947F-EB5DAC32586A}_7.png&quot;/&gt;&lt;left val=&quot;29&quot;/&gt;&lt;top val=&quot;161&quot;/&gt;&lt;width val=&quot;202&quot;/&gt;&lt;height val=&quot;293&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faculty\LOCALS~1\Temp\articulate\presenter\imgtemp\cucD3Y7c_files\slide0001_image001.png"/>
  <p:tag name="PRESENTER_SHAPEINFO" val="&lt;ThreeDShapeInfo&gt;&lt;uuid val=&quot;{C2801B58-9D8C-4E6B-9796-B70847C876FC}&quot;/&gt;&lt;isInvalidForFieldText val=&quot;0&quot;/&gt;&lt;Image&gt;&lt;filename val=&quot;C:\Users\jsherman\AppData\Local\Temp\~Ca3D40\data\asimages\{C2801B58-9D8C-4E6B-9796-B70847C876FC}_7.png&quot;/&gt;&lt;left val=&quot;418&quot;/&gt;&lt;top val=&quot;332&quot;/&gt;&lt;width val=&quot;225&quot;/&gt;&lt;height val=&quot;165&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sherman\AppData\Local\Temp\~Ca3D40\data\asimages\{5F1072F7-7CBD-48B4-AA8F-EBB6242FBC26}_7.png&quot;/&gt;&lt;left val=&quot;232&quot;/&gt;&lt;top val=&quot;146&quot;/&gt;&lt;width val=&quot;241&quot;/&gt;&lt;height val=&quot;336&quot;/&gt;&lt;hasText val=&quot;1&quot;/&gt;&lt;/Image&gt;&lt;/ThreeDShapeInfo&gt;"/>
  <p:tag name="PRESENTER_SHAPETEXTINFO" val="&lt;ShapeTextInfo&gt;&lt;TableIndex row=&quot;-1&quot; col=&quot;-1&quot;&gt;&lt;linesCount val=&quot;8&quot;/&gt;&lt;lineCharCount val=&quot;22&quot;/&gt;&lt;lineCharCount val=&quot;15&quot;/&gt;&lt;lineCharCount val=&quot;23&quot;/&gt;&lt;lineCharCount val=&quot;17&quot;/&gt;&lt;lineCharCount val=&quot;17&quot;/&gt;&lt;lineCharCount val=&quot;9&quot;/&gt;&lt;lineCharCount val=&quot;7&quot;/&gt;&lt;lineCharCount val=&quot;11&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90885A59CC11448F720D197D8C42B5" ma:contentTypeVersion="17" ma:contentTypeDescription="Create a new document." ma:contentTypeScope="" ma:versionID="3172edfd18f14e77682fefa446ce4fbd">
  <xsd:schema xmlns:xsd="http://www.w3.org/2001/XMLSchema" xmlns:xs="http://www.w3.org/2001/XMLSchema" xmlns:p="http://schemas.microsoft.com/office/2006/metadata/properties" xmlns:ns1="http://schemas.microsoft.com/sharepoint/v3" xmlns:ns3="4d14ae36-2b2b-4ee2-a2bd-8b287b6173e1" xmlns:ns4="3a714004-c180-4d53-94d2-fe5060b40b06" targetNamespace="http://schemas.microsoft.com/office/2006/metadata/properties" ma:root="true" ma:fieldsID="cc3bccfe3b90ee5afdf305b99bf267a6" ns1:_="" ns3:_="" ns4:_="">
    <xsd:import namespace="http://schemas.microsoft.com/sharepoint/v3"/>
    <xsd:import namespace="4d14ae36-2b2b-4ee2-a2bd-8b287b6173e1"/>
    <xsd:import namespace="3a714004-c180-4d53-94d2-fe5060b40b06"/>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1:_ip_UnifiedCompliancePolicyProperties" minOccurs="0"/>
                <xsd:element ref="ns1:_ip_UnifiedCompliancePolicyUIAction"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14ae36-2b2b-4ee2-a2bd-8b287b6173e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a714004-c180-4d53-94d2-fe5060b40b06"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description="" ma:internalName="MediaServiceAutoTags" ma:readOnly="true">
      <xsd:simpleType>
        <xsd:restriction base="dms:Text"/>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6C560DD-DAA3-42BA-9B4F-4FE936BA5859}">
  <ds:schemaRefs>
    <ds:schemaRef ds:uri="http://schemas.microsoft.com/sharepoint/v3/contenttype/forms"/>
  </ds:schemaRefs>
</ds:datastoreItem>
</file>

<file path=customXml/itemProps2.xml><?xml version="1.0" encoding="utf-8"?>
<ds:datastoreItem xmlns:ds="http://schemas.openxmlformats.org/officeDocument/2006/customXml" ds:itemID="{C95AB62E-35A6-451E-83CC-AAD9F68A2C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d14ae36-2b2b-4ee2-a2bd-8b287b6173e1"/>
    <ds:schemaRef ds:uri="3a714004-c180-4d53-94d2-fe5060b40b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8A17C3-0133-4EC8-B05C-665AC635491C}">
  <ds:schemaRefs>
    <ds:schemaRef ds:uri="3a714004-c180-4d53-94d2-fe5060b40b06"/>
    <ds:schemaRef ds:uri="http://schemas.microsoft.com/office/infopath/2007/PartnerControls"/>
    <ds:schemaRef ds:uri="http://purl.org/dc/elements/1.1/"/>
    <ds:schemaRef ds:uri="http://schemas.microsoft.com/office/2006/metadata/properties"/>
    <ds:schemaRef ds:uri="http://purl.org/dc/terms/"/>
    <ds:schemaRef ds:uri="http://schemas.microsoft.com/sharepoint/v3"/>
    <ds:schemaRef ds:uri="http://www.w3.org/XML/1998/namespace"/>
    <ds:schemaRef ds:uri="http://schemas.microsoft.com/office/2006/documentManagement/types"/>
    <ds:schemaRef ds:uri="http://purl.org/dc/dcmitype/"/>
    <ds:schemaRef ds:uri="4d14ae36-2b2b-4ee2-a2bd-8b287b6173e1"/>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17144</TotalTime>
  <Words>6790</Words>
  <Application>Microsoft Office PowerPoint</Application>
  <PresentationFormat>Widescreen</PresentationFormat>
  <Paragraphs>356</Paragraphs>
  <Slides>26</Slides>
  <Notes>18</Notes>
  <HiddenSlides>0</HiddenSlides>
  <MMClips>26</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2" baseType="lpstr">
      <vt:lpstr>Arial</vt:lpstr>
      <vt:lpstr>Calibri</vt:lpstr>
      <vt:lpstr>Calibri Light</vt:lpstr>
      <vt:lpstr>Franklin Gothic Book</vt:lpstr>
      <vt:lpstr>Office Theme</vt:lpstr>
      <vt:lpstr>Photo Editor Photo</vt:lpstr>
      <vt:lpstr>Respiratory Therapy Program </vt:lpstr>
      <vt:lpstr>Welcome</vt:lpstr>
      <vt:lpstr>Respiratory Therapy: Defined</vt:lpstr>
      <vt:lpstr>Respiratory Therapy: Our Patients</vt:lpstr>
      <vt:lpstr>All About Respiratory Therapy</vt:lpstr>
      <vt:lpstr>AARC Life and Breath Video</vt:lpstr>
      <vt:lpstr>Where You Can Find Additional Information</vt:lpstr>
      <vt:lpstr>Admission Information</vt:lpstr>
      <vt:lpstr>Selective Admission Process</vt:lpstr>
      <vt:lpstr>Application Process</vt:lpstr>
      <vt:lpstr>What Makes You a Competitive Applicant</vt:lpstr>
      <vt:lpstr>Program Related Courses</vt:lpstr>
      <vt:lpstr>Points Ranking Example</vt:lpstr>
      <vt:lpstr>High School Applicants</vt:lpstr>
      <vt:lpstr>Frequently Asked Questions …</vt:lpstr>
      <vt:lpstr>Frequently Asked Questions (continued) …</vt:lpstr>
      <vt:lpstr>Frequently Asked Questions (some more) …</vt:lpstr>
      <vt:lpstr>Frequently Asked Questions (and more) …</vt:lpstr>
      <vt:lpstr>Frequently Asked Questions (and even more) …</vt:lpstr>
      <vt:lpstr>Frequently Asked Questions (costs) …</vt:lpstr>
      <vt:lpstr>Frequently Asked Questions (more costs) …</vt:lpstr>
      <vt:lpstr>Frequently Asked Questions (Last One!) …</vt:lpstr>
      <vt:lpstr>Additional Questions?</vt:lpstr>
      <vt:lpstr>Contact the Program</vt:lpstr>
      <vt:lpstr>Last Step! Complete the online confirmation form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Therapy Program</dc:title>
  <dc:creator>John Sherman</dc:creator>
  <cp:lastModifiedBy>Matthew Kirby</cp:lastModifiedBy>
  <cp:revision>108</cp:revision>
  <dcterms:created xsi:type="dcterms:W3CDTF">2020-08-06T00:13:10Z</dcterms:created>
  <dcterms:modified xsi:type="dcterms:W3CDTF">2022-08-09T13:25:35Z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790E3A86-49C2-4618-9FA8-EEE82827B321</vt:lpwstr>
  </property>
  <property fmtid="{D5CDD505-2E9C-101B-9397-08002B2CF9AE}" pid="3" name="ArticulatePath">
    <vt:lpwstr>Presentation1</vt:lpwstr>
  </property>
  <property fmtid="{D5CDD505-2E9C-101B-9397-08002B2CF9AE}" pid="4" name="ContentTypeId">
    <vt:lpwstr>0x0101007D90885A59CC11448F720D197D8C42B5</vt:lpwstr>
  </property>
</Properties>
</file>